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</p:sldMasterIdLst>
  <p:notesMasterIdLst>
    <p:notesMasterId r:id="rId12"/>
  </p:notesMasterIdLst>
  <p:sldIdLst>
    <p:sldId id="292" r:id="rId3"/>
    <p:sldId id="306" r:id="rId4"/>
    <p:sldId id="308" r:id="rId5"/>
    <p:sldId id="301" r:id="rId6"/>
    <p:sldId id="312" r:id="rId7"/>
    <p:sldId id="303" r:id="rId8"/>
    <p:sldId id="296" r:id="rId9"/>
    <p:sldId id="297" r:id="rId10"/>
    <p:sldId id="299" r:id="rId11"/>
  </p:sldIdLst>
  <p:sldSz cx="10080625" cy="5670550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86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0AB8E"/>
    <a:srgbClr val="F4E2D8"/>
    <a:srgbClr val="5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630" y="156"/>
      </p:cViewPr>
      <p:guideLst>
        <p:guide orient="horz" pos="1786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862051934584866"/>
          <c:y val="0.14967285178744955"/>
          <c:w val="0.88137948065415128"/>
          <c:h val="0.70065429642510091"/>
        </c:manualLayout>
      </c:layout>
      <c:barChart>
        <c:barDir val="bar"/>
        <c:grouping val="percentStacked"/>
        <c:varyColors val="0"/>
        <c:ser>
          <c:idx val="3"/>
          <c:order val="0"/>
          <c:tx>
            <c:strRef>
              <c:f>Лист1!$E$1</c:f>
              <c:strCache>
                <c:ptCount val="1"/>
                <c:pt idx="0">
                  <c:v>Торговля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38,8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128E-4241-9B99-4A01CB2197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</c:f>
              <c:strCache>
                <c:ptCount val="1"/>
                <c:pt idx="0">
                  <c:v>Отраслевая
структура МСП, %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39.1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28E-4241-9B99-4A01CB21972B}"/>
            </c:ext>
          </c:extLst>
        </c:ser>
        <c:ser>
          <c:idx val="4"/>
          <c:order val="1"/>
          <c:tx>
            <c:strRef>
              <c:f>Лист1!$F$1</c:f>
              <c:strCache>
                <c:ptCount val="1"/>
                <c:pt idx="0">
                  <c:v>Транспорт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10,6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</c:f>
              <c:strCache>
                <c:ptCount val="1"/>
                <c:pt idx="0">
                  <c:v>Отраслевая
структура МСП, %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10.4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28E-4241-9B99-4A01CB21972B}"/>
            </c:ext>
          </c:extLst>
        </c:ser>
        <c:ser>
          <c:idx val="1"/>
          <c:order val="2"/>
          <c:tx>
            <c:strRef>
              <c:f>Лист1!$C$1</c:f>
              <c:strCache>
                <c:ptCount val="1"/>
                <c:pt idx="0">
                  <c:v>Обрабатывающие производства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</c:f>
              <c:strCache>
                <c:ptCount val="1"/>
                <c:pt idx="0">
                  <c:v>Отраслевая
структура МСП,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8.4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28E-4241-9B99-4A01CB21972B}"/>
            </c:ext>
          </c:extLst>
        </c:ser>
        <c:ser>
          <c:idx val="2"/>
          <c:order val="3"/>
          <c:tx>
            <c:strRef>
              <c:f>Лист1!$D$1</c:f>
              <c:strCache>
                <c:ptCount val="1"/>
                <c:pt idx="0">
                  <c:v>Строительство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8,1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128E-4241-9B99-4A01CB2197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1200" b="1" i="0" u="none" strike="noStrike" kern="1200" baseline="0">
                    <a:solidFill>
                      <a:schemeClr val="bg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</c:f>
              <c:strCache>
                <c:ptCount val="1"/>
                <c:pt idx="0">
                  <c:v>Отраслевая
структура МСП, %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28E-4241-9B99-4A01CB21972B}"/>
            </c:ext>
          </c:extLst>
        </c:ser>
        <c:ser>
          <c:idx val="0"/>
          <c:order val="4"/>
          <c:tx>
            <c:strRef>
              <c:f>Лист1!$B$1</c:f>
              <c:strCache>
                <c:ptCount val="1"/>
                <c:pt idx="0">
                  <c:v>Сельское хозяйство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6,1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1200" b="1" i="0" u="none" strike="noStrike" kern="1200" baseline="0">
                    <a:solidFill>
                      <a:schemeClr val="bg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</c:f>
              <c:strCache>
                <c:ptCount val="1"/>
                <c:pt idx="0">
                  <c:v>Отраслевая
структура МСП,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28E-4241-9B99-4A01CB21972B}"/>
            </c:ext>
          </c:extLst>
        </c:ser>
        <c:ser>
          <c:idx val="6"/>
          <c:order val="5"/>
          <c:tx>
            <c:strRef>
              <c:f>Лист1!$H$1</c:f>
              <c:strCache>
                <c:ptCount val="1"/>
                <c:pt idx="0">
                  <c:v>Профессиональная, научная, техническая деятельность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5,9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1200" b="1" i="0" u="none" strike="noStrike" kern="1200" baseline="0">
                    <a:solidFill>
                      <a:schemeClr val="bg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</c:f>
              <c:strCache>
                <c:ptCount val="1"/>
                <c:pt idx="0">
                  <c:v>Отраслевая
структура МСП, %</c:v>
                </c:pt>
              </c:strCache>
            </c:strRef>
          </c:cat>
          <c:val>
            <c:numRef>
              <c:f>Лист1!$H$2</c:f>
              <c:numCache>
                <c:formatCode>General</c:formatCode>
                <c:ptCount val="1"/>
                <c:pt idx="0">
                  <c:v>6.1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128E-4241-9B99-4A01CB21972B}"/>
            </c:ext>
          </c:extLst>
        </c:ser>
        <c:ser>
          <c:idx val="5"/>
          <c:order val="6"/>
          <c:tx>
            <c:strRef>
              <c:f>Лист1!$G$1</c:f>
              <c:strCache>
                <c:ptCount val="1"/>
                <c:pt idx="0">
                  <c:v>Операции с недвижимостью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5,5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1200" b="1" i="0" u="none" strike="noStrike" kern="1200" baseline="0">
                    <a:solidFill>
                      <a:schemeClr val="bg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</c:f>
              <c:strCache>
                <c:ptCount val="1"/>
                <c:pt idx="0">
                  <c:v>Отраслевая
структура МСП, %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28E-4241-9B99-4A01CB21972B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Другие направления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16,6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128E-4241-9B99-4A01CB21972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1200" b="1" i="0" u="none" strike="noStrike" kern="1200" baseline="0">
                    <a:solidFill>
                      <a:schemeClr val="bg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</c:f>
              <c:strCache>
                <c:ptCount val="1"/>
                <c:pt idx="0">
                  <c:v>Отраслевая
структура МСП, %</c:v>
                </c:pt>
              </c:strCache>
            </c:strRef>
          </c:cat>
          <c:val>
            <c:numRef>
              <c:f>Лист1!$I$2</c:f>
              <c:numCache>
                <c:formatCode>General</c:formatCode>
                <c:ptCount val="1"/>
                <c:pt idx="0">
                  <c:v>17.2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128E-4241-9B99-4A01CB21972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07737720"/>
        <c:axId val="207732232"/>
      </c:barChart>
      <c:catAx>
        <c:axId val="20773772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lang="ru-RU" sz="1040" kern="1100" baseline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pPr>
            <a:endParaRPr lang="ru-RU"/>
          </a:p>
        </c:txPr>
        <c:crossAx val="207732232"/>
        <c:crosses val="autoZero"/>
        <c:auto val="1"/>
        <c:lblAlgn val="ctr"/>
        <c:lblOffset val="100"/>
        <c:noMultiLvlLbl val="0"/>
      </c:catAx>
      <c:valAx>
        <c:axId val="207732232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2077377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3916525836096262"/>
          <c:y val="0.27106477104631505"/>
          <c:w val="0.32166948327807476"/>
          <c:h val="0.4451144686816609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6E482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381-4ED8-9AC3-500831BED3B9}"/>
              </c:ext>
            </c:extLst>
          </c:dPt>
          <c:dPt>
            <c:idx val="1"/>
            <c:bubble3D val="0"/>
            <c:spPr>
              <a:solidFill>
                <a:srgbClr val="BB834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381-4ED8-9AC3-500831BED3B9}"/>
              </c:ext>
            </c:extLst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43.9</c:v>
                </c:pt>
                <c:pt idx="1">
                  <c:v>30.7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381-4ED8-9AC3-500831BED3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ln w="22225"/>
      </c:spPr>
    </c:plotArea>
    <c:plotVisOnly val="1"/>
    <c:dispBlanksAs val="gap"/>
    <c:showDLblsOverMax val="0"/>
  </c:chart>
  <c:spPr>
    <a:ln w="3175"/>
  </c:spPr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2914657779527184"/>
          <c:y val="0.26956443822879861"/>
          <c:w val="0.27637040381079941"/>
          <c:h val="0.3123476243297183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plosion val="4"/>
            <c:extLst xmlns:c16r2="http://schemas.microsoft.com/office/drawing/2015/06/chart">
              <c:ext xmlns:c16="http://schemas.microsoft.com/office/drawing/2014/chart" uri="{C3380CC4-5D6E-409C-BE32-E72D297353CC}">
                <c16:uniqueId val="{00000000-00B3-4187-B9A5-2A6AF6F4246C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00B3-4187-B9A5-2A6AF6F4246C}"/>
              </c:ext>
            </c:extLst>
          </c:dPt>
          <c:dPt>
            <c:idx val="2"/>
            <c:bubble3D val="0"/>
            <c:explosion val="3"/>
            <c:extLst xmlns:c16r2="http://schemas.microsoft.com/office/drawing/2015/06/chart">
              <c:ext xmlns:c16="http://schemas.microsoft.com/office/drawing/2014/chart" uri="{C3380CC4-5D6E-409C-BE32-E72D297353CC}">
                <c16:uniqueId val="{00000002-00B3-4187-B9A5-2A6AF6F4246C}"/>
              </c:ext>
            </c:extLst>
          </c:dPt>
          <c:dPt>
            <c:idx val="3"/>
            <c:bubble3D val="0"/>
            <c:explosion val="8"/>
            <c:extLst xmlns:c16r2="http://schemas.microsoft.com/office/drawing/2015/06/chart">
              <c:ext xmlns:c16="http://schemas.microsoft.com/office/drawing/2014/chart" uri="{C3380CC4-5D6E-409C-BE32-E72D297353CC}">
                <c16:uniqueId val="{00000003-00B3-4187-B9A5-2A6AF6F4246C}"/>
              </c:ext>
            </c:extLst>
          </c:dPt>
          <c:dLbls>
            <c:dLbl>
              <c:idx val="0"/>
              <c:layout>
                <c:manualLayout>
                  <c:x val="9.2648755585942127E-2"/>
                  <c:y val="0.10617957051901877"/>
                </c:manualLayout>
              </c:layout>
              <c:tx>
                <c:rich>
                  <a:bodyPr rot="0" vert="horz"/>
                  <a:lstStyle/>
                  <a:p>
                    <a:pPr>
                      <a:defRPr sz="1600" b="1">
                        <a:solidFill>
                          <a:srgbClr val="6E482C"/>
                        </a:solidFill>
                      </a:defRPr>
                    </a:pPr>
                    <a:r>
                      <a:rPr lang="en-US" dirty="0" smtClean="0"/>
                      <a:t>71,58</a:t>
                    </a:r>
                    <a:endParaRPr lang="en-US" dirty="0"/>
                  </a:p>
                </c:rich>
              </c:tx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9539394708197191"/>
                  <c:y val="-3.5511519739031917E-2"/>
                </c:manualLayout>
              </c:layout>
              <c:tx>
                <c:rich>
                  <a:bodyPr rot="0" vert="horz"/>
                  <a:lstStyle/>
                  <a:p>
                    <a:pPr>
                      <a:defRPr sz="1600" b="1">
                        <a:solidFill>
                          <a:schemeClr val="accent2">
                            <a:lumMod val="50000"/>
                          </a:schemeClr>
                        </a:solidFill>
                      </a:defRPr>
                    </a:pPr>
                    <a:r>
                      <a:rPr lang="en-US" sz="1600" b="1" dirty="0" smtClean="0"/>
                      <a:t>2,68</a:t>
                    </a:r>
                    <a:endParaRPr lang="en-US" dirty="0"/>
                  </a:p>
                </c:rich>
              </c:tx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9.9428837126006545E-2"/>
                  <c:y val="-9.5524111691514563E-2"/>
                </c:manualLayout>
              </c:layout>
              <c:tx>
                <c:rich>
                  <a:bodyPr rot="0" vert="horz"/>
                  <a:lstStyle/>
                  <a:p>
                    <a:pPr>
                      <a:defRPr sz="1600" b="1">
                        <a:solidFill>
                          <a:schemeClr val="accent2">
                            <a:lumMod val="75000"/>
                          </a:schemeClr>
                        </a:solidFill>
                      </a:defRPr>
                    </a:pPr>
                    <a:r>
                      <a:rPr lang="en-US" sz="1600" b="1" dirty="0" smtClean="0"/>
                      <a:t>0,24</a:t>
                    </a:r>
                    <a:endParaRPr lang="en-US" dirty="0"/>
                  </a:p>
                </c:rich>
              </c:tx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8.1673757039460698E-2"/>
                  <c:y val="7.1513893922365689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0B3-4187-B9A5-2A6AF6F4246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 b="1"/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микропредприятия</c:v>
                </c:pt>
                <c:pt idx="1">
                  <c:v>малые предприятия</c:v>
                </c:pt>
                <c:pt idx="2">
                  <c:v>средние предприятия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72.58</c:v>
                </c:pt>
                <c:pt idx="1">
                  <c:v>2.76</c:v>
                </c:pt>
                <c:pt idx="2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0B3-4187-B9A5-2A6AF6F424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4.0073275994743092E-2"/>
          <c:y val="0.75751028246244989"/>
          <c:w val="0.89616156038569394"/>
          <c:h val="0.22910187236569549"/>
        </c:manualLayout>
      </c:layout>
      <c:overlay val="0"/>
      <c:txPr>
        <a:bodyPr/>
        <a:lstStyle/>
        <a:p>
          <a:pPr>
            <a:lnSpc>
              <a:spcPts val="1260"/>
            </a:lnSpc>
            <a:defRPr sz="105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25" cy="494000"/>
          </a:xfrm>
          <a:prstGeom prst="rect">
            <a:avLst/>
          </a:prstGeom>
        </p:spPr>
        <p:txBody>
          <a:bodyPr vert="horz" lIns="83512" tIns="41756" rIns="83512" bIns="41756" rtlCol="0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923" y="0"/>
            <a:ext cx="2946325" cy="494000"/>
          </a:xfrm>
          <a:prstGeom prst="rect">
            <a:avLst/>
          </a:prstGeom>
        </p:spPr>
        <p:txBody>
          <a:bodyPr vert="horz" lIns="83512" tIns="41756" rIns="83512" bIns="41756" rtlCol="0"/>
          <a:lstStyle>
            <a:lvl1pPr algn="r">
              <a:defRPr sz="1100"/>
            </a:lvl1pPr>
          </a:lstStyle>
          <a:p>
            <a:fld id="{8A6A29BF-A724-4E92-AE07-5A9CA8ECF117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3512" tIns="41756" rIns="83512" bIns="4175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82" y="4689332"/>
            <a:ext cx="5438711" cy="4443064"/>
          </a:xfrm>
          <a:prstGeom prst="rect">
            <a:avLst/>
          </a:prstGeom>
        </p:spPr>
        <p:txBody>
          <a:bodyPr vert="horz" lIns="83512" tIns="41756" rIns="83512" bIns="4175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198"/>
            <a:ext cx="2946325" cy="493999"/>
          </a:xfrm>
          <a:prstGeom prst="rect">
            <a:avLst/>
          </a:prstGeom>
        </p:spPr>
        <p:txBody>
          <a:bodyPr vert="horz" lIns="83512" tIns="41756" rIns="83512" bIns="41756" rtlCol="0" anchor="b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923" y="9377198"/>
            <a:ext cx="2946325" cy="493999"/>
          </a:xfrm>
          <a:prstGeom prst="rect">
            <a:avLst/>
          </a:prstGeom>
        </p:spPr>
        <p:txBody>
          <a:bodyPr vert="horz" lIns="83512" tIns="41756" rIns="83512" bIns="41756" rtlCol="0" anchor="b"/>
          <a:lstStyle>
            <a:lvl1pPr algn="r">
              <a:defRPr sz="1100"/>
            </a:lvl1pPr>
          </a:lstStyle>
          <a:p>
            <a:fld id="{8C5B36CD-619A-4AD3-81F9-02BF5E5B05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716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A2EC2-B8EC-4DE4-B743-6EE3F05778E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578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635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3EDBF8-E232-435A-8BB5-1DC2E28E9300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796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71725" y="469900"/>
            <a:ext cx="4183063" cy="23542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defTabSz="835122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684065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3060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71725" y="469900"/>
            <a:ext cx="4183063" cy="23542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defTabSz="835122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967603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71725" y="469900"/>
            <a:ext cx="4183063" cy="23542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defTabSz="835122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4601070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71725" y="469900"/>
            <a:ext cx="4183063" cy="23542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defTabSz="835122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8385653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71725" y="469900"/>
            <a:ext cx="4183063" cy="23542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defTabSz="835122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602635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7" name="Рисунок 3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79000" y="1326600"/>
            <a:ext cx="4121280" cy="3288240"/>
          </a:xfrm>
          <a:prstGeom prst="rect">
            <a:avLst/>
          </a:prstGeom>
          <a:ln>
            <a:noFill/>
          </a:ln>
        </p:spPr>
      </p:pic>
      <p:pic>
        <p:nvPicPr>
          <p:cNvPr id="38" name="Рисунок 3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79000" y="1326600"/>
            <a:ext cx="4121280" cy="3288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1761547"/>
            <a:ext cx="8568531" cy="121549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3213311"/>
            <a:ext cx="7056438" cy="14491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4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2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6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20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4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8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2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0173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10080625" cy="56705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428088" y="2646257"/>
            <a:ext cx="7056438" cy="1323128"/>
          </a:xfrm>
        </p:spPr>
        <p:txBody>
          <a:bodyPr/>
          <a:lstStyle>
            <a:lvl1pPr marL="0" indent="0" algn="ctr">
              <a:buNone/>
              <a:defRPr sz="2580">
                <a:solidFill>
                  <a:schemeClr val="tx2"/>
                </a:solidFill>
              </a:defRPr>
            </a:lvl1pPr>
            <a:lvl2pPr marL="453616" indent="0" algn="ctr">
              <a:buNone/>
            </a:lvl2pPr>
            <a:lvl3pPr marL="907231" indent="0" algn="ctr">
              <a:buNone/>
            </a:lvl3pPr>
            <a:lvl4pPr marL="1360847" indent="0" algn="ctr">
              <a:buNone/>
            </a:lvl4pPr>
            <a:lvl5pPr marL="1814462" indent="0" algn="ctr">
              <a:buNone/>
            </a:lvl5pPr>
            <a:lvl6pPr marL="2268078" indent="0" algn="ctr">
              <a:buNone/>
            </a:lvl6pPr>
            <a:lvl7pPr marL="2721693" indent="0" algn="ctr">
              <a:buNone/>
            </a:lvl7pPr>
            <a:lvl8pPr marL="3175309" indent="0" algn="ctr">
              <a:buNone/>
            </a:lvl8pPr>
            <a:lvl9pPr marL="3628924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>
                <a:solidFill>
                  <a:srgbClr val="696464"/>
                </a:solidFill>
              </a:rPr>
              <a:t>дата</a:t>
            </a:r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380" y="1198360"/>
            <a:ext cx="9945618" cy="1262891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380" y="1154881"/>
            <a:ext cx="9945618" cy="99702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380" y="2461248"/>
            <a:ext cx="9945618" cy="91394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04031" y="1245183"/>
            <a:ext cx="9072563" cy="1215493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46824372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0080625" cy="56705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787577"/>
            <a:ext cx="8568531" cy="1126233"/>
          </a:xfrm>
        </p:spPr>
        <p:txBody>
          <a:bodyPr anchor="b" anchorCtr="0"/>
          <a:lstStyle>
            <a:lvl1pPr algn="l">
              <a:buNone/>
              <a:defRPr sz="3969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2106769"/>
            <a:ext cx="8568531" cy="1106545"/>
          </a:xfrm>
        </p:spPr>
        <p:txBody>
          <a:bodyPr anchor="t" anchorCtr="0"/>
          <a:lstStyle>
            <a:lvl1pPr marL="0" indent="0">
              <a:buNone/>
              <a:defRPr sz="2381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786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587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389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389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4/29/2022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82055" y="5103495"/>
            <a:ext cx="4410273" cy="378037"/>
          </a:xfrm>
        </p:spPr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76525" y="1965286"/>
            <a:ext cx="9936774" cy="75607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32" y="1936056"/>
            <a:ext cx="9937068" cy="37803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306" y="2041398"/>
            <a:ext cx="9937994" cy="37804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91345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4/29/2022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1008063" y="1197116"/>
            <a:ext cx="4133056" cy="3780367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5439337" y="1197116"/>
            <a:ext cx="4133056" cy="3780367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3600415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063" y="225772"/>
            <a:ext cx="8568531" cy="945092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8063" y="1197116"/>
            <a:ext cx="4116255" cy="630061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381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1984" b="1"/>
            </a:lvl2pPr>
            <a:lvl3pPr>
              <a:buNone/>
              <a:defRPr sz="1786" b="1"/>
            </a:lvl3pPr>
            <a:lvl4pPr>
              <a:buNone/>
              <a:defRPr sz="1587" b="1"/>
            </a:lvl4pPr>
            <a:lvl5pPr>
              <a:buNone/>
              <a:defRPr sz="1587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460339" y="1197116"/>
            <a:ext cx="4116255" cy="630061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381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1984" b="1"/>
            </a:lvl2pPr>
            <a:lvl3pPr>
              <a:buNone/>
              <a:defRPr sz="1786" b="1"/>
            </a:lvl3pPr>
            <a:lvl4pPr>
              <a:buNone/>
              <a:defRPr sz="1587" b="1"/>
            </a:lvl4pPr>
            <a:lvl5pPr>
              <a:buNone/>
              <a:defRPr sz="1587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4/29/2022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1008063" y="1858680"/>
            <a:ext cx="4116255" cy="3213312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5460339" y="1858680"/>
            <a:ext cx="4116255" cy="3213312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23785472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4/29/2022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139318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4/29/2022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36234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0080625" cy="567055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063" y="225772"/>
            <a:ext cx="8568531" cy="945092"/>
          </a:xfrm>
        </p:spPr>
        <p:txBody>
          <a:bodyPr anchor="b" anchorCtr="0"/>
          <a:lstStyle>
            <a:lvl1pPr algn="l">
              <a:buNone/>
              <a:defRPr sz="3969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08063" y="1323128"/>
            <a:ext cx="2100130" cy="3717361"/>
          </a:xfrm>
        </p:spPr>
        <p:txBody>
          <a:bodyPr/>
          <a:lstStyle>
            <a:lvl1pPr marL="0" indent="0">
              <a:buNone/>
              <a:defRPr sz="1786"/>
            </a:lvl1pPr>
            <a:lvl2pPr>
              <a:buNone/>
              <a:defRPr sz="1191"/>
            </a:lvl2pPr>
            <a:lvl3pPr>
              <a:buNone/>
              <a:defRPr sz="992"/>
            </a:lvl3pPr>
            <a:lvl4pPr>
              <a:buNone/>
              <a:defRPr sz="893"/>
            </a:lvl4pPr>
            <a:lvl5pPr>
              <a:buNone/>
              <a:defRPr sz="893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4/29/2022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3276203" y="1323128"/>
            <a:ext cx="6300391" cy="3717361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05168396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063" y="4052029"/>
            <a:ext cx="8064500" cy="431855"/>
          </a:xfrm>
        </p:spPr>
        <p:txBody>
          <a:bodyPr anchor="ctr">
            <a:noAutofit/>
          </a:bodyPr>
          <a:lstStyle>
            <a:lvl1pPr algn="l">
              <a:buNone/>
              <a:defRPr sz="2778" b="0"/>
            </a:lvl1pPr>
          </a:lstStyle>
          <a:p>
            <a:r>
              <a:rPr kumimoji="0" lang="ru-RU" dirty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08063" y="4502891"/>
            <a:ext cx="8064500" cy="567055"/>
          </a:xfrm>
        </p:spPr>
        <p:txBody>
          <a:bodyPr/>
          <a:lstStyle>
            <a:lvl1pPr marL="0" indent="0">
              <a:buFontTx/>
              <a:buNone/>
              <a:defRPr sz="1587"/>
            </a:lvl1pPr>
            <a:lvl2pPr>
              <a:defRPr sz="1191"/>
            </a:lvl2pPr>
            <a:lvl3pPr>
              <a:defRPr sz="992"/>
            </a:lvl3pPr>
            <a:lvl4pPr>
              <a:defRPr sz="893"/>
            </a:lvl4pPr>
            <a:lvl5pPr>
              <a:defRPr sz="893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4/29/2022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008062" y="5103495"/>
            <a:ext cx="4284266" cy="378037"/>
          </a:xfrm>
        </p:spPr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75304" y="3872605"/>
            <a:ext cx="9929416" cy="75607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528" y="3845255"/>
            <a:ext cx="9929194" cy="37803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530" y="3946751"/>
            <a:ext cx="9929192" cy="4035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75308" y="55130"/>
            <a:ext cx="9923940" cy="3788243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175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166434618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4/29/2022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027656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3" y="227089"/>
            <a:ext cx="2217738" cy="4838344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08063" y="227088"/>
            <a:ext cx="6132380" cy="4838344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4/29/2022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890131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, подзаголовок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8" y="167859"/>
            <a:ext cx="420027" cy="302778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53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53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1788" y="294879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381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1788" y="682939"/>
            <a:ext cx="4536281" cy="2213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389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3616" indent="0">
              <a:buNone/>
              <a:defRPr sz="1191"/>
            </a:lvl2pPr>
            <a:lvl3pPr marL="907231" indent="0">
              <a:buNone/>
              <a:defRPr sz="992"/>
            </a:lvl3pPr>
            <a:lvl4pPr marL="1360847" indent="0">
              <a:buNone/>
              <a:defRPr sz="893"/>
            </a:lvl4pPr>
            <a:lvl5pPr marL="1814462" indent="0">
              <a:buNone/>
              <a:defRPr sz="893"/>
            </a:lvl5pPr>
            <a:lvl6pPr marL="2268078" indent="0">
              <a:buNone/>
              <a:defRPr sz="893"/>
            </a:lvl6pPr>
            <a:lvl7pPr marL="2721693" indent="0">
              <a:buNone/>
              <a:defRPr sz="893"/>
            </a:lvl7pPr>
            <a:lvl8pPr marL="3175309" indent="0">
              <a:buNone/>
              <a:defRPr sz="893"/>
            </a:lvl8pPr>
            <a:lvl9pPr marL="3628924" indent="0">
              <a:buNone/>
              <a:defRPr sz="893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grpSp>
        <p:nvGrpSpPr>
          <p:cNvPr id="3" name="Group 7"/>
          <p:cNvGrpSpPr/>
          <p:nvPr userDrawn="1"/>
        </p:nvGrpSpPr>
        <p:grpSpPr>
          <a:xfrm>
            <a:off x="0" y="5566203"/>
            <a:ext cx="10080625" cy="104348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41739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устой бланк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8" y="167859"/>
            <a:ext cx="420027" cy="302778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53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53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571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 userDrawn="1"/>
        </p:nvGrpSpPr>
        <p:grpSpPr>
          <a:xfrm>
            <a:off x="0" y="5566203"/>
            <a:ext cx="10080625" cy="104348"/>
            <a:chOff x="0" y="2573904"/>
            <a:chExt cx="8767278" cy="44695"/>
          </a:xfrm>
        </p:grpSpPr>
        <p:grpSp>
          <p:nvGrpSpPr>
            <p:cNvPr id="3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8" y="167859"/>
            <a:ext cx="420027" cy="302778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53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53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7975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, подзаголовок право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8" y="167859"/>
            <a:ext cx="420027" cy="302778"/>
          </a:xfrm>
          <a:prstGeom prst="rect">
            <a:avLst/>
          </a:prstGeom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53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53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135081" y="993488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r">
              <a:defRPr sz="1984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815185" y="1383238"/>
            <a:ext cx="4536281" cy="221316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042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453616" indent="0">
              <a:buNone/>
              <a:defRPr sz="1191"/>
            </a:lvl2pPr>
            <a:lvl3pPr marL="907231" indent="0">
              <a:buNone/>
              <a:defRPr sz="992"/>
            </a:lvl3pPr>
            <a:lvl4pPr marL="1360847" indent="0">
              <a:buNone/>
              <a:defRPr sz="893"/>
            </a:lvl4pPr>
            <a:lvl5pPr marL="1814462" indent="0">
              <a:buNone/>
              <a:defRPr sz="893"/>
            </a:lvl5pPr>
            <a:lvl6pPr marL="2268078" indent="0">
              <a:buNone/>
              <a:defRPr sz="893"/>
            </a:lvl6pPr>
            <a:lvl7pPr marL="2721693" indent="0">
              <a:buNone/>
              <a:defRPr sz="893"/>
            </a:lvl7pPr>
            <a:lvl8pPr marL="3175309" indent="0">
              <a:buNone/>
              <a:defRPr sz="893"/>
            </a:lvl8pPr>
            <a:lvl9pPr marL="3628924" indent="0">
              <a:buNone/>
              <a:defRPr sz="893"/>
            </a:lvl9pPr>
          </a:lstStyle>
          <a:p>
            <a:pPr lvl="0"/>
            <a:r>
              <a:rPr lang="en-US" dirty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87018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, подзаголовок 2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721788" y="294879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381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1788" y="682939"/>
            <a:ext cx="4536281" cy="2213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389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3616" indent="0">
              <a:buNone/>
              <a:defRPr sz="1191"/>
            </a:lvl2pPr>
            <a:lvl3pPr marL="907231" indent="0">
              <a:buNone/>
              <a:defRPr sz="992"/>
            </a:lvl3pPr>
            <a:lvl4pPr marL="1360847" indent="0">
              <a:buNone/>
              <a:defRPr sz="893"/>
            </a:lvl4pPr>
            <a:lvl5pPr marL="1814462" indent="0">
              <a:buNone/>
              <a:defRPr sz="893"/>
            </a:lvl5pPr>
            <a:lvl6pPr marL="2268078" indent="0">
              <a:buNone/>
              <a:defRPr sz="893"/>
            </a:lvl6pPr>
            <a:lvl7pPr marL="2721693" indent="0">
              <a:buNone/>
              <a:defRPr sz="893"/>
            </a:lvl7pPr>
            <a:lvl8pPr marL="3175309" indent="0">
              <a:buNone/>
              <a:defRPr sz="893"/>
            </a:lvl8pPr>
            <a:lvl9pPr marL="3628924" indent="0">
              <a:buNone/>
              <a:defRPr sz="893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8" y="167859"/>
            <a:ext cx="420027" cy="302778"/>
          </a:xfrm>
          <a:prstGeom prst="rect">
            <a:avLst/>
          </a:prstGeom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53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53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35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устой макет с подвалом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8" y="167859"/>
            <a:ext cx="420027" cy="302778"/>
          </a:xfrm>
          <a:prstGeom prst="rect">
            <a:avLst/>
          </a:prstGeom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53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53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" name="Group 7"/>
          <p:cNvGrpSpPr/>
          <p:nvPr userDrawn="1"/>
        </p:nvGrpSpPr>
        <p:grpSpPr>
          <a:xfrm>
            <a:off x="0" y="5566203"/>
            <a:ext cx="10080625" cy="104348"/>
            <a:chOff x="0" y="2573904"/>
            <a:chExt cx="8767278" cy="44695"/>
          </a:xfrm>
        </p:grpSpPr>
        <p:grpSp>
          <p:nvGrpSpPr>
            <p:cNvPr id="3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9495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, подзаголовок мойбизнес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8" y="167859"/>
            <a:ext cx="420027" cy="302778"/>
          </a:xfrm>
          <a:prstGeom prst="rect">
            <a:avLst/>
          </a:prstGeom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53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53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721788" y="294879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381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1788" y="682939"/>
            <a:ext cx="4536281" cy="2213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389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3616" indent="0">
              <a:buNone/>
              <a:defRPr sz="1191"/>
            </a:lvl2pPr>
            <a:lvl3pPr marL="907231" indent="0">
              <a:buNone/>
              <a:defRPr sz="992"/>
            </a:lvl3pPr>
            <a:lvl4pPr marL="1360847" indent="0">
              <a:buNone/>
              <a:defRPr sz="893"/>
            </a:lvl4pPr>
            <a:lvl5pPr marL="1814462" indent="0">
              <a:buNone/>
              <a:defRPr sz="893"/>
            </a:lvl5pPr>
            <a:lvl6pPr marL="2268078" indent="0">
              <a:buNone/>
              <a:defRPr sz="893"/>
            </a:lvl6pPr>
            <a:lvl7pPr marL="2721693" indent="0">
              <a:buNone/>
              <a:defRPr sz="893"/>
            </a:lvl7pPr>
            <a:lvl8pPr marL="3175309" indent="0">
              <a:buNone/>
              <a:defRPr sz="893"/>
            </a:lvl8pPr>
            <a:lvl9pPr marL="3628924" indent="0">
              <a:buNone/>
              <a:defRPr sz="893"/>
            </a:lvl9pPr>
          </a:lstStyle>
          <a:p>
            <a:pPr lvl="0"/>
            <a:r>
              <a:rPr lang="en-US" dirty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406795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Мой бизнес 20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8" y="167859"/>
            <a:ext cx="420027" cy="302778"/>
          </a:xfrm>
          <a:prstGeom prst="rect">
            <a:avLst/>
          </a:prstGeom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53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53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0166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-Default Slide">
  <p:cSld name="01-Default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529221" y="362506"/>
            <a:ext cx="8401587" cy="3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50"/>
              <a:buFont typeface="Lato"/>
              <a:buNone/>
              <a:defRPr sz="2480" b="1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984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984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984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984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984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984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984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984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1"/>
          </p:nvPr>
        </p:nvSpPr>
        <p:spPr>
          <a:xfrm>
            <a:off x="529219" y="739618"/>
            <a:ext cx="8401586" cy="137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504005" marR="0" lvl="0" indent="-25200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992" b="0" i="0" u="none" strike="noStrike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1008010" marR="0" lvl="1" indent="-378004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512014" marR="0" lvl="2" indent="-357003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65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016019" marR="0" lvl="3" indent="-346504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520024" marR="0" lvl="4" indent="-346504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024028" marR="0" lvl="5" indent="-346504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528032" marR="0" lvl="6" indent="-346504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032037" marR="0" lvl="7" indent="-346504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536042" marR="0" lvl="8" indent="-346504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6494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Заголовок, подзаголовок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82" y="167860"/>
            <a:ext cx="420027" cy="302779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lvl1pPr algn="ctr">
              <a:defRPr sz="992" b="1">
                <a:solidFill>
                  <a:schemeClr val="bg1"/>
                </a:solidFill>
              </a:defRPr>
            </a:lvl1pPr>
          </a:lstStyle>
          <a:p>
            <a:pPr defTabSz="1137236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137236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1788" y="294879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646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1788" y="682940"/>
            <a:ext cx="4536281" cy="2213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571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504005" indent="0">
              <a:buNone/>
              <a:defRPr sz="1323"/>
            </a:lvl2pPr>
            <a:lvl3pPr marL="1008010" indent="0">
              <a:buNone/>
              <a:defRPr sz="1075"/>
            </a:lvl3pPr>
            <a:lvl4pPr marL="1512014" indent="0">
              <a:buNone/>
              <a:defRPr sz="992"/>
            </a:lvl4pPr>
            <a:lvl5pPr marL="2016019" indent="0">
              <a:buNone/>
              <a:defRPr sz="992"/>
            </a:lvl5pPr>
            <a:lvl6pPr marL="2520024" indent="0">
              <a:buNone/>
              <a:defRPr sz="992"/>
            </a:lvl6pPr>
            <a:lvl7pPr marL="3024028" indent="0">
              <a:buNone/>
              <a:defRPr sz="992"/>
            </a:lvl7pPr>
            <a:lvl8pPr marL="3528032" indent="0">
              <a:buNone/>
              <a:defRPr sz="992"/>
            </a:lvl8pPr>
            <a:lvl9pPr marL="4032037" indent="0">
              <a:buNone/>
              <a:defRPr sz="992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grpSp>
        <p:nvGrpSpPr>
          <p:cNvPr id="3" name="Group 7"/>
          <p:cNvGrpSpPr/>
          <p:nvPr userDrawn="1"/>
        </p:nvGrpSpPr>
        <p:grpSpPr>
          <a:xfrm>
            <a:off x="0" y="5566206"/>
            <a:ext cx="10080625" cy="104348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37236"/>
                <a:endParaRPr lang="en-US" sz="2232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37236"/>
                <a:endParaRPr lang="en-US" sz="2232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37236"/>
                <a:endParaRPr lang="en-US" sz="2232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37236"/>
                <a:endParaRPr lang="en-US" sz="2232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37236"/>
                <a:endParaRPr lang="en-US" sz="2232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37236"/>
                <a:endParaRPr lang="en-US" sz="2232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37236"/>
                <a:endParaRPr lang="en-US" sz="2232" dirty="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1" name="Рисунок 20" descr="логотип МБ нац проект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215699" y="-317550"/>
            <a:ext cx="1746777" cy="131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63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5720"/>
            <a:ext cx="9071640" cy="4390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16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3300">
                <a:latin typeface="Arial"/>
              </a:rPr>
              <a:t>Для правки текста заголовка щелкните мышью</a:t>
            </a:r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1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15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15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15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1500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96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400">
                <a:latin typeface="Times New Roman"/>
              </a:rPr>
              <a:t>&lt;дата/время&gt;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9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ru-RU" sz="1400">
                <a:latin typeface="Times New Roman"/>
              </a:rPr>
              <a:t>&lt;нижний колонтитул&gt;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96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8C981ED3-280C-4B4D-8F7F-4AA59C572BC0}" type="slidenum">
              <a:rPr lang="ru-RU" sz="1400">
                <a:latin typeface="Times New Roman"/>
              </a:rPr>
              <a:pPr algn="r"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0080625" cy="56705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1008063" y="227086"/>
            <a:ext cx="8568531" cy="945092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1008063" y="1197116"/>
            <a:ext cx="8568531" cy="378036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804422" y="5119246"/>
            <a:ext cx="2730169" cy="393789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389">
                <a:solidFill>
                  <a:schemeClr val="tx2"/>
                </a:solidFill>
              </a:defRPr>
            </a:lvl1pPr>
          </a:lstStyle>
          <a:p>
            <a:pPr defTabSz="1023538"/>
            <a:r>
              <a:rPr lang="ru-RU">
                <a:solidFill>
                  <a:srgbClr val="696464"/>
                </a:solidFill>
              </a:rPr>
              <a:t>дата</a:t>
            </a:r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008062" y="5103495"/>
            <a:ext cx="4368271" cy="378037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389">
                <a:solidFill>
                  <a:schemeClr val="tx2"/>
                </a:solidFill>
              </a:defRPr>
            </a:lvl1pPr>
          </a:lstStyle>
          <a:p>
            <a:pPr defTabSz="1023538"/>
            <a:endParaRPr lang="en-US" dirty="0">
              <a:solidFill>
                <a:srgbClr val="69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565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  <p:sldLayoutId id="2147483683" r:id="rId19"/>
    <p:sldLayoutId id="2147483684" r:id="rId20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969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2169" indent="-272169" algn="l" rtl="0" eaLnBrk="1" latinLnBrk="0" hangingPunct="1">
        <a:spcBef>
          <a:spcPts val="575"/>
        </a:spcBef>
        <a:buClr>
          <a:schemeClr val="accent1"/>
        </a:buClr>
        <a:buSzPct val="85000"/>
        <a:buFont typeface="Wingdings 2"/>
        <a:buChar char=""/>
        <a:defRPr kumimoji="0" sz="2580" kern="1200">
          <a:solidFill>
            <a:schemeClr val="tx1"/>
          </a:solidFill>
          <a:latin typeface="+mn-lt"/>
          <a:ea typeface="+mn-ea"/>
          <a:cs typeface="+mn-cs"/>
        </a:defRPr>
      </a:lvl1pPr>
      <a:lvl2pPr marL="544339" indent="-226808" algn="l" rtl="0" eaLnBrk="1" latinLnBrk="0" hangingPunct="1">
        <a:spcBef>
          <a:spcPts val="367"/>
        </a:spcBef>
        <a:buClr>
          <a:schemeClr val="accent2"/>
        </a:buClr>
        <a:buSzPct val="85000"/>
        <a:buFont typeface="Wingdings 2"/>
        <a:buChar char=""/>
        <a:defRPr kumimoji="0" sz="2381" kern="1200">
          <a:solidFill>
            <a:schemeClr val="tx1"/>
          </a:solidFill>
          <a:latin typeface="+mn-lt"/>
          <a:ea typeface="+mn-ea"/>
          <a:cs typeface="+mn-cs"/>
        </a:defRPr>
      </a:lvl2pPr>
      <a:lvl3pPr marL="816508" indent="-226808" algn="l" rtl="0" eaLnBrk="1" latinLnBrk="0" hangingPunct="1">
        <a:spcBef>
          <a:spcPts val="367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088677" indent="-226808" algn="l" rtl="0" eaLnBrk="1" latinLnBrk="0" hangingPunct="1">
        <a:spcBef>
          <a:spcPts val="367"/>
        </a:spcBef>
        <a:buClr>
          <a:schemeClr val="accent3"/>
        </a:buClr>
        <a:buSzPct val="80000"/>
        <a:buFont typeface="Wingdings 2"/>
        <a:buChar char=""/>
        <a:defRPr kumimoji="0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1360847" indent="-226808" algn="l" rtl="0" eaLnBrk="1" latinLnBrk="0" hangingPunct="1">
        <a:spcBef>
          <a:spcPts val="367"/>
        </a:spcBef>
        <a:buClr>
          <a:schemeClr val="accent3"/>
        </a:buClr>
        <a:buFontTx/>
        <a:buChar char="o"/>
        <a:defRPr kumimoji="0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1633016" indent="-226808" algn="l" rtl="0" eaLnBrk="1" latinLnBrk="0" hangingPunct="1">
        <a:spcBef>
          <a:spcPts val="367"/>
        </a:spcBef>
        <a:buClr>
          <a:schemeClr val="accent3"/>
        </a:buClr>
        <a:buChar char="•"/>
        <a:defRPr kumimoji="0" sz="1786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05185" indent="-226808" algn="l" rtl="0" eaLnBrk="1" latinLnBrk="0" hangingPunct="1">
        <a:spcBef>
          <a:spcPts val="367"/>
        </a:spcBef>
        <a:buClr>
          <a:schemeClr val="accent2"/>
        </a:buClr>
        <a:buChar char="•"/>
        <a:defRPr kumimoji="0" sz="1786" kern="1200">
          <a:solidFill>
            <a:schemeClr val="tx1"/>
          </a:solidFill>
          <a:latin typeface="+mn-lt"/>
          <a:ea typeface="+mn-ea"/>
          <a:cs typeface="+mn-cs"/>
        </a:defRPr>
      </a:lvl7pPr>
      <a:lvl8pPr marL="2177355" indent="-226808" algn="l" rtl="0" eaLnBrk="1" latinLnBrk="0" hangingPunct="1">
        <a:spcBef>
          <a:spcPts val="367"/>
        </a:spcBef>
        <a:buClr>
          <a:schemeClr val="accent1">
            <a:tint val="60000"/>
          </a:schemeClr>
        </a:buClr>
        <a:buChar char="•"/>
        <a:defRPr kumimoji="0" sz="1786" kern="1200">
          <a:solidFill>
            <a:schemeClr val="tx1"/>
          </a:solidFill>
          <a:latin typeface="+mn-lt"/>
          <a:ea typeface="+mn-ea"/>
          <a:cs typeface="+mn-cs"/>
        </a:defRPr>
      </a:lvl8pPr>
      <a:lvl9pPr marL="2449524" indent="-226808" algn="l" rtl="0" eaLnBrk="1" latinLnBrk="0" hangingPunct="1">
        <a:spcBef>
          <a:spcPts val="367"/>
        </a:spcBef>
        <a:buClr>
          <a:schemeClr val="accent2">
            <a:tint val="60000"/>
          </a:schemeClr>
        </a:buClr>
        <a:buChar char="•"/>
        <a:defRPr kumimoji="0" sz="17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36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072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6084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144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680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2169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1753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289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7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2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11" Type="http://schemas.openxmlformats.org/officeDocument/2006/relationships/image" Target="../media/image4.png"/><Relationship Id="rId5" Type="http://schemas.openxmlformats.org/officeDocument/2006/relationships/image" Target="../media/image9.png"/><Relationship Id="rId10" Type="http://schemas.openxmlformats.org/officeDocument/2006/relationships/image" Target="../media/image16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8"/>
          <p:cNvSpPr txBox="1"/>
          <p:nvPr/>
        </p:nvSpPr>
        <p:spPr>
          <a:xfrm>
            <a:off x="1799952" y="271493"/>
            <a:ext cx="3889807" cy="7144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1500" b="1" dirty="0">
                <a:solidFill>
                  <a:srgbClr val="BF896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УПРАВЛЕНИЕ АЛТАЙСКОГО КРАЯ ПО РАЗВИТИЮ ПРЕДПРИНИМАТЕЛЬСТВА И РЫНОЧНОЙ ИНФРАСТРУКТУРЫ</a:t>
            </a:r>
            <a:endParaRPr sz="3100" dirty="0">
              <a:solidFill>
                <a:srgbClr val="BF896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73" descr="E:\картинки\200px-Coat_of_Arms_of_Altai_Krai.svg.pn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481" y="215518"/>
            <a:ext cx="854440" cy="82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hape 59"/>
          <p:cNvSpPr txBox="1"/>
          <p:nvPr/>
        </p:nvSpPr>
        <p:spPr>
          <a:xfrm>
            <a:off x="657480" y="4563467"/>
            <a:ext cx="7858998" cy="812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endParaRPr lang="ru-RU" sz="2000" dirty="0">
              <a:solidFill>
                <a:srgbClr val="6E482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54"/>
          <p:cNvSpPr txBox="1"/>
          <p:nvPr/>
        </p:nvSpPr>
        <p:spPr>
          <a:xfrm>
            <a:off x="657480" y="1763556"/>
            <a:ext cx="9032930" cy="1865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>
              <a:defRPr lang="ru-RU"/>
            </a:defPPr>
            <a:lvl1pPr lvl="0">
              <a:defRPr sz="3200" b="1">
                <a:solidFill>
                  <a:srgbClr val="6E482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600" dirty="0"/>
              <a:t>Механизмы государственной поддержки субъектов малого и среднего предпринимательства</a:t>
            </a:r>
            <a:endParaRPr sz="4000" dirty="0">
              <a:sym typeface="Lato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4608" y="215518"/>
            <a:ext cx="1809003" cy="815429"/>
          </a:xfrm>
          <a:prstGeom prst="rect">
            <a:avLst/>
          </a:prstGeom>
        </p:spPr>
      </p:pic>
      <p:sp>
        <p:nvSpPr>
          <p:cNvPr id="9" name="Shape 59"/>
          <p:cNvSpPr txBox="1"/>
          <p:nvPr/>
        </p:nvSpPr>
        <p:spPr>
          <a:xfrm>
            <a:off x="911424" y="5785577"/>
            <a:ext cx="7106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spcAft>
                <a:spcPts val="800"/>
              </a:spcAft>
            </a:pPr>
            <a:endParaRPr sz="4267" dirty="0">
              <a:solidFill>
                <a:srgbClr val="6E482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288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53"/>
          <p:cNvSpPr/>
          <p:nvPr/>
        </p:nvSpPr>
        <p:spPr>
          <a:xfrm>
            <a:off x="-23626" y="97"/>
            <a:ext cx="10112842" cy="5670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00790" tIns="50381" rIns="100790" bIns="50381" anchor="ctr" anchorCtr="0">
            <a:noAutofit/>
          </a:bodyPr>
          <a:lstStyle/>
          <a:p>
            <a:pPr algn="ctr"/>
            <a:endParaRPr sz="1764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7586187" y="959586"/>
            <a:ext cx="2336928" cy="593783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r>
              <a:rPr lang="ru-RU" sz="1213" b="1" dirty="0">
                <a:solidFill>
                  <a:srgbClr val="BB8345"/>
                </a:solidFill>
                <a:latin typeface="Arial" pitchFamily="34" charset="0"/>
                <a:cs typeface="Arial" pitchFamily="34" charset="0"/>
              </a:rPr>
              <a:t>доля субъектов МСП</a:t>
            </a:r>
            <a:endParaRPr lang="en-US" sz="1213" dirty="0">
              <a:solidFill>
                <a:srgbClr val="BB8345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992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от общего количества хозяйствующих субъектов</a:t>
            </a:r>
            <a:endParaRPr lang="en-US" sz="992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7586187" y="2152901"/>
            <a:ext cx="2336928" cy="746452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r>
              <a:rPr lang="ru-RU" sz="1213" b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доля занятых в МСП</a:t>
            </a:r>
            <a:endParaRPr lang="en-US" sz="1213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992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от общей численности занятых в экономике края</a:t>
            </a:r>
            <a:r>
              <a:rPr lang="en-US" sz="992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992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992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7598672" y="2728199"/>
            <a:ext cx="2481953" cy="593783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r>
              <a:rPr lang="ru-RU" sz="1213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доля налогов МСП</a:t>
            </a:r>
            <a:endParaRPr lang="en-US" sz="1213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992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от общего объема собранных в регионе</a:t>
            </a:r>
            <a:r>
              <a:rPr lang="en-US" sz="992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01" name="Text Placeholder 3"/>
          <p:cNvSpPr txBox="1">
            <a:spLocks/>
          </p:cNvSpPr>
          <p:nvPr/>
        </p:nvSpPr>
        <p:spPr>
          <a:xfrm>
            <a:off x="6906518" y="987874"/>
            <a:ext cx="679673" cy="40716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008010">
              <a:spcBef>
                <a:spcPct val="20000"/>
              </a:spcBef>
              <a:defRPr/>
            </a:pPr>
            <a:r>
              <a:rPr lang="ru-RU" sz="2646" dirty="0" smtClean="0">
                <a:solidFill>
                  <a:srgbClr val="BB8345"/>
                </a:solidFill>
                <a:latin typeface="Arial" pitchFamily="34" charset="0"/>
                <a:cs typeface="Arial" pitchFamily="34" charset="0"/>
              </a:rPr>
              <a:t>84</a:t>
            </a:r>
            <a:r>
              <a:rPr lang="en-US" sz="2646" dirty="0" smtClean="0">
                <a:solidFill>
                  <a:srgbClr val="BB8345"/>
                </a:solidFill>
                <a:latin typeface="Arial" pitchFamily="34" charset="0"/>
                <a:cs typeface="Arial" pitchFamily="34" charset="0"/>
              </a:rPr>
              <a:t>%</a:t>
            </a:r>
            <a:endParaRPr lang="en-US" sz="2646" dirty="0">
              <a:solidFill>
                <a:srgbClr val="BB834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8" name="Text Placeholder 3"/>
          <p:cNvSpPr txBox="1">
            <a:spLocks/>
          </p:cNvSpPr>
          <p:nvPr/>
        </p:nvSpPr>
        <p:spPr>
          <a:xfrm>
            <a:off x="6913546" y="2188126"/>
            <a:ext cx="679673" cy="40716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008010">
              <a:spcBef>
                <a:spcPct val="20000"/>
              </a:spcBef>
              <a:defRPr/>
            </a:pPr>
            <a:r>
              <a:rPr lang="ru-RU" sz="2646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36</a:t>
            </a:r>
            <a:r>
              <a:rPr lang="en-US" sz="2646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115" name="Text Placeholder 3"/>
          <p:cNvSpPr txBox="1">
            <a:spLocks/>
          </p:cNvSpPr>
          <p:nvPr/>
        </p:nvSpPr>
        <p:spPr>
          <a:xfrm>
            <a:off x="6913546" y="2764752"/>
            <a:ext cx="679673" cy="40716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008010">
              <a:spcBef>
                <a:spcPct val="20000"/>
              </a:spcBef>
              <a:defRPr/>
            </a:pPr>
            <a:r>
              <a:rPr lang="ru-RU" sz="2646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32</a:t>
            </a:r>
            <a:r>
              <a:rPr lang="en-US" sz="2646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cxnSp>
        <p:nvCxnSpPr>
          <p:cNvPr id="70" name="Straight Line buttom"/>
          <p:cNvCxnSpPr/>
          <p:nvPr/>
        </p:nvCxnSpPr>
        <p:spPr>
          <a:xfrm flipV="1">
            <a:off x="258083" y="4334500"/>
            <a:ext cx="9602633" cy="4558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Диаграмма 38"/>
          <p:cNvGraphicFramePr/>
          <p:nvPr>
            <p:extLst/>
          </p:nvPr>
        </p:nvGraphicFramePr>
        <p:xfrm>
          <a:off x="0" y="4553871"/>
          <a:ext cx="9882725" cy="683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7153976" y="5085044"/>
            <a:ext cx="1091322" cy="373273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pPr algn="ctr"/>
            <a:r>
              <a:rPr lang="ru-RU" sz="882" dirty="0">
                <a:latin typeface="Arial" panose="020B0604020202020204" pitchFamily="34" charset="0"/>
                <a:cs typeface="Arial" pitchFamily="34" charset="0"/>
              </a:rPr>
              <a:t>Сельское хозяйство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836778" y="5067980"/>
            <a:ext cx="1428909" cy="237531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pPr algn="ctr"/>
            <a:r>
              <a:rPr lang="ru-RU" sz="882" dirty="0">
                <a:latin typeface="Arial" panose="020B0604020202020204" pitchFamily="34" charset="0"/>
                <a:cs typeface="Arial" pitchFamily="34" charset="0"/>
              </a:rPr>
              <a:t>Строительство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040321" y="4341989"/>
            <a:ext cx="1724697" cy="373273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pPr algn="ctr"/>
            <a:r>
              <a:rPr lang="ru-RU" sz="882" dirty="0">
                <a:latin typeface="Arial" panose="020B0604020202020204" pitchFamily="34" charset="0"/>
                <a:cs typeface="Arial" pitchFamily="34" charset="0"/>
              </a:rPr>
              <a:t>Обрабатывающие производства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182494" y="4434483"/>
            <a:ext cx="1428909" cy="237531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pPr algn="ctr"/>
            <a:r>
              <a:rPr lang="ru-RU" sz="882" dirty="0">
                <a:latin typeface="Arial" panose="020B0604020202020204" pitchFamily="34" charset="0"/>
                <a:cs typeface="Arial" pitchFamily="34" charset="0"/>
              </a:rPr>
              <a:t>Торговля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491398" y="4352082"/>
            <a:ext cx="1428909" cy="339418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pPr algn="ctr"/>
            <a:r>
              <a:rPr lang="ru-RU" sz="772" dirty="0">
                <a:latin typeface="Arial" panose="020B0604020202020204" pitchFamily="34" charset="0"/>
                <a:cs typeface="Arial" pitchFamily="34" charset="0"/>
              </a:rPr>
              <a:t>Операции с недвижимостью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270053" y="4353932"/>
            <a:ext cx="1825828" cy="339418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pPr algn="ctr"/>
            <a:r>
              <a:rPr lang="ru-RU" sz="772" dirty="0">
                <a:latin typeface="Arial" pitchFamily="34" charset="0"/>
                <a:cs typeface="Arial" pitchFamily="34" charset="0"/>
              </a:rPr>
              <a:t>Профессиональная</a:t>
            </a:r>
          </a:p>
          <a:p>
            <a:pPr algn="ctr"/>
            <a:r>
              <a:rPr lang="ru-RU" sz="772" dirty="0">
                <a:latin typeface="Arial" pitchFamily="34" charset="0"/>
                <a:cs typeface="Arial" pitchFamily="34" charset="0"/>
              </a:rPr>
              <a:t>деятельность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463082" y="5071401"/>
            <a:ext cx="1381887" cy="220603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pPr algn="ctr"/>
            <a:r>
              <a:rPr lang="ru-RU" sz="772" dirty="0">
                <a:latin typeface="Arial" panose="020B0604020202020204" pitchFamily="34" charset="0"/>
                <a:cs typeface="Arial" pitchFamily="34" charset="0"/>
              </a:rPr>
              <a:t>Другие платные услуги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325858" y="5085043"/>
            <a:ext cx="1428909" cy="237531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pPr algn="ctr"/>
            <a:r>
              <a:rPr lang="ru-RU" sz="882" dirty="0">
                <a:latin typeface="Arial" panose="020B0604020202020204" pitchFamily="34" charset="0"/>
                <a:cs typeface="Arial" pitchFamily="34" charset="0"/>
              </a:rPr>
              <a:t>Транспорт</a:t>
            </a:r>
          </a:p>
        </p:txBody>
      </p:sp>
      <p:cxnSp>
        <p:nvCxnSpPr>
          <p:cNvPr id="10" name="Прямая соединительная линия 9"/>
          <p:cNvCxnSpPr>
            <a:stCxn id="43" idx="2"/>
          </p:cNvCxnSpPr>
          <p:nvPr/>
        </p:nvCxnSpPr>
        <p:spPr>
          <a:xfrm>
            <a:off x="2896949" y="4672014"/>
            <a:ext cx="0" cy="131176"/>
          </a:xfrm>
          <a:prstGeom prst="line">
            <a:avLst/>
          </a:prstGeom>
          <a:ln w="12700">
            <a:solidFill>
              <a:srgbClr val="6E48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5865455" y="4662385"/>
            <a:ext cx="0" cy="139676"/>
          </a:xfrm>
          <a:prstGeom prst="line">
            <a:avLst/>
          </a:prstGeom>
          <a:ln w="12700">
            <a:solidFill>
              <a:srgbClr val="6E48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7182967" y="4665806"/>
            <a:ext cx="0" cy="139676"/>
          </a:xfrm>
          <a:prstGeom prst="line">
            <a:avLst/>
          </a:prstGeom>
          <a:ln w="12700">
            <a:solidFill>
              <a:srgbClr val="6E48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5060596" y="4980567"/>
            <a:ext cx="0" cy="139676"/>
          </a:xfrm>
          <a:prstGeom prst="line">
            <a:avLst/>
          </a:prstGeom>
          <a:ln w="12700">
            <a:solidFill>
              <a:srgbClr val="6E48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6574853" y="4987860"/>
            <a:ext cx="0" cy="139676"/>
          </a:xfrm>
          <a:prstGeom prst="line">
            <a:avLst/>
          </a:prstGeom>
          <a:ln w="12700">
            <a:solidFill>
              <a:srgbClr val="6E48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7690464" y="4980402"/>
            <a:ext cx="0" cy="139676"/>
          </a:xfrm>
          <a:prstGeom prst="line">
            <a:avLst/>
          </a:prstGeom>
          <a:ln w="12700">
            <a:solidFill>
              <a:srgbClr val="6E48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8166492" y="4661869"/>
            <a:ext cx="0" cy="139676"/>
          </a:xfrm>
          <a:prstGeom prst="line">
            <a:avLst/>
          </a:prstGeom>
          <a:ln w="12700">
            <a:solidFill>
              <a:srgbClr val="6E48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9168271" y="4987860"/>
            <a:ext cx="0" cy="139676"/>
          </a:xfrm>
          <a:prstGeom prst="line">
            <a:avLst/>
          </a:prstGeom>
          <a:ln w="12700">
            <a:solidFill>
              <a:srgbClr val="6E48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580733" y="1518047"/>
            <a:ext cx="2625900" cy="746452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r>
              <a:rPr lang="ru-RU" sz="1213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доля оборота МСП</a:t>
            </a:r>
            <a:endParaRPr lang="en-US" sz="1213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992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от общего объема всех предприятий региона</a:t>
            </a:r>
            <a:r>
              <a:rPr lang="en-US" sz="992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992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992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8" name="Text Placeholder 3"/>
          <p:cNvSpPr txBox="1">
            <a:spLocks/>
          </p:cNvSpPr>
          <p:nvPr/>
        </p:nvSpPr>
        <p:spPr>
          <a:xfrm>
            <a:off x="6895607" y="1559438"/>
            <a:ext cx="679673" cy="40716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008010">
              <a:spcBef>
                <a:spcPct val="20000"/>
              </a:spcBef>
              <a:defRPr/>
            </a:pPr>
            <a:r>
              <a:rPr lang="ru-RU" sz="2646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49</a:t>
            </a:r>
            <a:r>
              <a:rPr lang="en-US" sz="2646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586190" y="3361851"/>
            <a:ext cx="2620442" cy="746452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r>
              <a:rPr lang="ru-RU" sz="1213" b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доля инвестиций МСП</a:t>
            </a:r>
            <a:endParaRPr lang="en-US" sz="1213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992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от общем объеме инвестиций всех предприятий края</a:t>
            </a:r>
            <a:r>
              <a:rPr lang="en-US" sz="992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992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992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1" name="Text Placeholder 3"/>
          <p:cNvSpPr txBox="1">
            <a:spLocks/>
          </p:cNvSpPr>
          <p:nvPr/>
        </p:nvSpPr>
        <p:spPr>
          <a:xfrm>
            <a:off x="6913546" y="3391988"/>
            <a:ext cx="679673" cy="40716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008010">
              <a:spcBef>
                <a:spcPct val="20000"/>
              </a:spcBef>
              <a:defRPr/>
            </a:pPr>
            <a:r>
              <a:rPr lang="ru-RU" sz="2646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25</a:t>
            </a:r>
            <a:r>
              <a:rPr lang="en-US" sz="2646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88544" y="1335664"/>
            <a:ext cx="2508405" cy="1119759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pPr algn="ctr"/>
            <a:r>
              <a:rPr lang="ru-RU" sz="1323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Arial" pitchFamily="34" charset="0"/>
              </a:rPr>
              <a:t>СУБЪЕКТОВ МСП</a:t>
            </a:r>
          </a:p>
          <a:p>
            <a:pPr algn="ctr"/>
            <a:endParaRPr lang="ru-RU" sz="22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772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(на 10.01.2022)</a:t>
            </a:r>
          </a:p>
          <a:p>
            <a:pPr algn="ctr"/>
            <a:endParaRPr lang="en-US" sz="772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528" b="1" dirty="0">
                <a:solidFill>
                  <a:srgbClr val="BB8345"/>
                </a:solidFill>
                <a:latin typeface="Arial" pitchFamily="34" charset="0"/>
                <a:cs typeface="Arial" pitchFamily="34" charset="0"/>
              </a:rPr>
              <a:t>74 502 </a:t>
            </a:r>
            <a:r>
              <a:rPr lang="ru-RU" sz="3087" b="1" dirty="0">
                <a:solidFill>
                  <a:srgbClr val="BB8345"/>
                </a:solidFill>
                <a:latin typeface="Arial" pitchFamily="34" charset="0"/>
                <a:cs typeface="Arial" pitchFamily="34" charset="0"/>
              </a:rPr>
              <a:t>ед.  </a:t>
            </a:r>
            <a:endParaRPr lang="en-US" sz="3087" b="1" dirty="0">
              <a:solidFill>
                <a:srgbClr val="BB834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7" name="Рисунок 46" descr="логотип МБ нац проект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4794" y="-144182"/>
            <a:ext cx="1276911" cy="958346"/>
          </a:xfrm>
          <a:prstGeom prst="rect">
            <a:avLst/>
          </a:prstGeom>
        </p:spPr>
      </p:pic>
      <p:sp>
        <p:nvSpPr>
          <p:cNvPr id="73" name="TextBox 72"/>
          <p:cNvSpPr txBox="1"/>
          <p:nvPr/>
        </p:nvSpPr>
        <p:spPr>
          <a:xfrm>
            <a:off x="388544" y="2626782"/>
            <a:ext cx="2524995" cy="1289486"/>
          </a:xfrm>
          <a:prstGeom prst="rect">
            <a:avLst/>
          </a:prstGeom>
          <a:noFill/>
          <a:ln>
            <a:noFill/>
          </a:ln>
        </p:spPr>
        <p:txBody>
          <a:bodyPr wrap="square" lIns="100804" tIns="50402" rIns="100804" bIns="50402" rtlCol="0">
            <a:spAutoFit/>
          </a:bodyPr>
          <a:lstStyle/>
          <a:p>
            <a:pPr algn="ctr"/>
            <a:r>
              <a:rPr lang="ru-RU" sz="1323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Arial" pitchFamily="34" charset="0"/>
              </a:rPr>
              <a:t>КОЛИЧЕСТВО </a:t>
            </a:r>
          </a:p>
          <a:p>
            <a:pPr algn="ctr"/>
            <a:r>
              <a:rPr lang="ru-RU" sz="1323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Arial" pitchFamily="34" charset="0"/>
              </a:rPr>
              <a:t>«САМОЗАНЯТЫХ» </a:t>
            </a:r>
          </a:p>
          <a:p>
            <a:pPr algn="ctr"/>
            <a:r>
              <a:rPr lang="ru-RU" sz="772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(на </a:t>
            </a:r>
            <a:r>
              <a:rPr lang="ru-RU" sz="772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31.01.2022</a:t>
            </a:r>
            <a:r>
              <a:rPr lang="ru-RU" sz="772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algn="ctr"/>
            <a:endParaRPr lang="en-US" sz="772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528" b="1" dirty="0" smtClean="0">
                <a:solidFill>
                  <a:srgbClr val="BB8345"/>
                </a:solidFill>
                <a:latin typeface="Arial" pitchFamily="34" charset="0"/>
                <a:cs typeface="Arial" pitchFamily="34" charset="0"/>
              </a:rPr>
              <a:t>33 837 </a:t>
            </a:r>
            <a:r>
              <a:rPr lang="ru-RU" sz="2646" b="1" dirty="0">
                <a:solidFill>
                  <a:srgbClr val="BB8345"/>
                </a:solidFill>
                <a:latin typeface="Arial" pitchFamily="34" charset="0"/>
                <a:cs typeface="Arial" pitchFamily="34" charset="0"/>
              </a:rPr>
              <a:t>чел.  </a:t>
            </a:r>
            <a:endParaRPr lang="en-US" sz="2646" b="1" dirty="0">
              <a:solidFill>
                <a:srgbClr val="BB834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Shape 288"/>
          <p:cNvSpPr txBox="1">
            <a:spLocks/>
          </p:cNvSpPr>
          <p:nvPr/>
        </p:nvSpPr>
        <p:spPr>
          <a:xfrm>
            <a:off x="515435" y="226244"/>
            <a:ext cx="8401587" cy="3274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283032"/>
              </a:buClr>
            </a:pPr>
            <a:r>
              <a:rPr lang="ru-RU" sz="2976" dirty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СОСТОЯНИЕ СФЕРЫ</a:t>
            </a:r>
            <a:r>
              <a:rPr lang="ru-RU" sz="2976" dirty="0">
                <a:solidFill>
                  <a:srgbClr val="BB83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МСП</a:t>
            </a:r>
          </a:p>
        </p:txBody>
      </p:sp>
      <p:sp>
        <p:nvSpPr>
          <p:cNvPr id="50" name="Slide Number Placeholder 156"/>
          <p:cNvSpPr txBox="1">
            <a:spLocks/>
          </p:cNvSpPr>
          <p:nvPr/>
        </p:nvSpPr>
        <p:spPr>
          <a:xfrm>
            <a:off x="9780651" y="69637"/>
            <a:ext cx="315021" cy="252307"/>
          </a:xfrm>
          <a:prstGeom prst="rect">
            <a:avLst/>
          </a:prstGeom>
          <a:solidFill>
            <a:srgbClr val="E04E39"/>
          </a:solidFill>
        </p:spPr>
        <p:txBody>
          <a:bodyPr lIns="75605" tIns="37802" rIns="75605" bIns="37802" anchor="ctr"/>
          <a:lstStyle>
            <a:defPPr>
              <a:defRPr lang="en-US"/>
            </a:defPPr>
            <a:lvl1pPr marL="0" algn="ctr" defTabSz="1031626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72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529221" y="820715"/>
            <a:ext cx="1494241" cy="59538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5" tIns="37802" rIns="75605" bIns="37802" rtlCol="0" anchor="ctr"/>
          <a:lstStyle/>
          <a:p>
            <a:pPr algn="ctr"/>
            <a:endParaRPr lang="ru-RU" sz="1543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Shape 289"/>
          <p:cNvSpPr txBox="1">
            <a:spLocks/>
          </p:cNvSpPr>
          <p:nvPr/>
        </p:nvSpPr>
        <p:spPr>
          <a:xfrm>
            <a:off x="529222" y="612530"/>
            <a:ext cx="9274120" cy="130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Clr>
                <a:srgbClr val="787D82"/>
              </a:buClr>
            </a:pPr>
            <a:r>
              <a:rPr lang="ru-RU" sz="132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Алтайском крае</a:t>
            </a:r>
          </a:p>
        </p:txBody>
      </p:sp>
      <p:sp>
        <p:nvSpPr>
          <p:cNvPr id="88" name="Прямоугольник 87"/>
          <p:cNvSpPr/>
          <p:nvPr/>
        </p:nvSpPr>
        <p:spPr>
          <a:xfrm>
            <a:off x="3519959" y="920014"/>
            <a:ext cx="2789220" cy="424184"/>
          </a:xfrm>
          <a:prstGeom prst="rect">
            <a:avLst/>
          </a:prstGeom>
        </p:spPr>
        <p:txBody>
          <a:bodyPr wrap="none" lIns="100804" tIns="50402" rIns="100804" bIns="50402">
            <a:spAutoFit/>
          </a:bodyPr>
          <a:lstStyle/>
          <a:p>
            <a:pPr algn="ctr">
              <a:defRPr sz="1200" b="0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1323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Arial" pitchFamily="34" charset="0"/>
              </a:rPr>
              <a:t>Структура субъектов МСП</a:t>
            </a:r>
            <a:r>
              <a:rPr lang="ru-RU" sz="1213" dirty="0">
                <a:solidFill>
                  <a:srgbClr val="6E482C"/>
                </a:solidFill>
                <a:cs typeface="Arial" pitchFamily="34" charset="0"/>
              </a:rPr>
              <a:t>, </a:t>
            </a:r>
          </a:p>
          <a:p>
            <a:pPr algn="ctr">
              <a:defRPr sz="1200" b="0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772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(тыс. ед.)</a:t>
            </a:r>
          </a:p>
        </p:txBody>
      </p:sp>
      <p:graphicFrame>
        <p:nvGraphicFramePr>
          <p:cNvPr id="90" name="Диаграмма 89"/>
          <p:cNvGraphicFramePr/>
          <p:nvPr>
            <p:extLst/>
          </p:nvPr>
        </p:nvGraphicFramePr>
        <p:xfrm>
          <a:off x="2633032" y="814164"/>
          <a:ext cx="4556422" cy="3292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9" name="Диаграмма 88"/>
          <p:cNvGraphicFramePr/>
          <p:nvPr>
            <p:extLst/>
          </p:nvPr>
        </p:nvGraphicFramePr>
        <p:xfrm>
          <a:off x="3266281" y="920849"/>
          <a:ext cx="3528381" cy="3518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91" name="Прямая соединительная линия 90"/>
          <p:cNvCxnSpPr/>
          <p:nvPr/>
        </p:nvCxnSpPr>
        <p:spPr>
          <a:xfrm flipH="1">
            <a:off x="3969246" y="2728199"/>
            <a:ext cx="126008" cy="239028"/>
          </a:xfrm>
          <a:prstGeom prst="line">
            <a:avLst/>
          </a:prstGeom>
          <a:noFill/>
          <a:ln w="19050" cap="flat" cmpd="sng" algn="ctr">
            <a:solidFill>
              <a:srgbClr val="BB8345"/>
            </a:solidFill>
            <a:prstDash val="solid"/>
            <a:miter lim="800000"/>
            <a:headEnd type="oval"/>
          </a:ln>
          <a:effectLst/>
        </p:spPr>
      </p:cxnSp>
      <p:cxnSp>
        <p:nvCxnSpPr>
          <p:cNvPr id="92" name="Прямая соединительная линия 91"/>
          <p:cNvCxnSpPr/>
          <p:nvPr/>
        </p:nvCxnSpPr>
        <p:spPr>
          <a:xfrm>
            <a:off x="3267923" y="2967227"/>
            <a:ext cx="701323" cy="1108"/>
          </a:xfrm>
          <a:prstGeom prst="line">
            <a:avLst/>
          </a:prstGeom>
          <a:noFill/>
          <a:ln w="19050" cap="flat" cmpd="sng" algn="ctr">
            <a:solidFill>
              <a:srgbClr val="BB8345"/>
            </a:solidFill>
            <a:prstDash val="solid"/>
            <a:miter lim="800000"/>
            <a:headEnd type="oval"/>
          </a:ln>
          <a:effectLst/>
        </p:spPr>
      </p:cxnSp>
      <p:sp>
        <p:nvSpPr>
          <p:cNvPr id="93" name="TextBox 92"/>
          <p:cNvSpPr txBox="1"/>
          <p:nvPr/>
        </p:nvSpPr>
        <p:spPr>
          <a:xfrm>
            <a:off x="3293272" y="2574048"/>
            <a:ext cx="650625" cy="415666"/>
          </a:xfrm>
          <a:prstGeom prst="rect">
            <a:avLst/>
          </a:prstGeom>
          <a:noFill/>
        </p:spPr>
        <p:txBody>
          <a:bodyPr wrap="square" lIns="75605" tIns="37802" rIns="75605" bIns="37802" rtlCol="0">
            <a:spAutoFit/>
          </a:bodyPr>
          <a:lstStyle/>
          <a:p>
            <a:r>
              <a:rPr lang="ru-RU" sz="2205" b="1" dirty="0">
                <a:solidFill>
                  <a:srgbClr val="BB8345"/>
                </a:solidFill>
                <a:cs typeface="Arial" pitchFamily="34" charset="0"/>
              </a:rPr>
              <a:t>ЮЛ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3267354" y="2963094"/>
            <a:ext cx="979120" cy="347827"/>
          </a:xfrm>
          <a:prstGeom prst="rect">
            <a:avLst/>
          </a:prstGeom>
          <a:noFill/>
        </p:spPr>
        <p:txBody>
          <a:bodyPr wrap="square" lIns="75605" tIns="37802" rIns="75605" bIns="37802" rtlCol="0">
            <a:spAutoFit/>
          </a:bodyPr>
          <a:lstStyle/>
          <a:p>
            <a:pPr algn="ctr"/>
            <a:r>
              <a:rPr lang="ru-RU" sz="1764" b="1" dirty="0">
                <a:solidFill>
                  <a:srgbClr val="BB8345"/>
                </a:solidFill>
                <a:cs typeface="Arial" pitchFamily="34" charset="0"/>
              </a:rPr>
              <a:t>39,3%</a:t>
            </a:r>
          </a:p>
        </p:txBody>
      </p:sp>
      <p:cxnSp>
        <p:nvCxnSpPr>
          <p:cNvPr id="95" name="Прямая соединительная линия 94"/>
          <p:cNvCxnSpPr/>
          <p:nvPr/>
        </p:nvCxnSpPr>
        <p:spPr>
          <a:xfrm flipV="1">
            <a:off x="5520718" y="2370794"/>
            <a:ext cx="234049" cy="275397"/>
          </a:xfrm>
          <a:prstGeom prst="line">
            <a:avLst/>
          </a:prstGeom>
          <a:noFill/>
          <a:ln w="19050" cap="flat" cmpd="sng" algn="ctr">
            <a:solidFill>
              <a:srgbClr val="6E482C"/>
            </a:solidFill>
            <a:prstDash val="solid"/>
            <a:miter lim="800000"/>
            <a:headEnd type="oval"/>
          </a:ln>
          <a:effectLst/>
        </p:spPr>
      </p:cxnSp>
      <p:sp>
        <p:nvSpPr>
          <p:cNvPr id="96" name="TextBox 95"/>
          <p:cNvSpPr txBox="1"/>
          <p:nvPr/>
        </p:nvSpPr>
        <p:spPr>
          <a:xfrm>
            <a:off x="5708068" y="1997269"/>
            <a:ext cx="650625" cy="415666"/>
          </a:xfrm>
          <a:prstGeom prst="rect">
            <a:avLst/>
          </a:prstGeom>
          <a:noFill/>
        </p:spPr>
        <p:txBody>
          <a:bodyPr wrap="square" lIns="75605" tIns="37802" rIns="75605" bIns="37802" rtlCol="0">
            <a:spAutoFit/>
          </a:bodyPr>
          <a:lstStyle/>
          <a:p>
            <a:r>
              <a:rPr lang="ru-RU" sz="2205" b="1" dirty="0">
                <a:solidFill>
                  <a:srgbClr val="6E482C"/>
                </a:solidFill>
                <a:cs typeface="Arial" pitchFamily="34" charset="0"/>
              </a:rPr>
              <a:t>ИП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5708067" y="2392505"/>
            <a:ext cx="929240" cy="347827"/>
          </a:xfrm>
          <a:prstGeom prst="rect">
            <a:avLst/>
          </a:prstGeom>
          <a:noFill/>
        </p:spPr>
        <p:txBody>
          <a:bodyPr wrap="square" lIns="75605" tIns="37802" rIns="75605" bIns="37802" rtlCol="0">
            <a:spAutoFit/>
          </a:bodyPr>
          <a:lstStyle/>
          <a:p>
            <a:pPr algn="ctr"/>
            <a:r>
              <a:rPr lang="ru-RU" sz="1764" b="1" dirty="0">
                <a:solidFill>
                  <a:srgbClr val="6E482C"/>
                </a:solidFill>
                <a:cs typeface="Arial" pitchFamily="34" charset="0"/>
              </a:rPr>
              <a:t>60,7%</a:t>
            </a:r>
          </a:p>
        </p:txBody>
      </p:sp>
      <p:cxnSp>
        <p:nvCxnSpPr>
          <p:cNvPr id="98" name="Прямая соединительная линия 97"/>
          <p:cNvCxnSpPr/>
          <p:nvPr/>
        </p:nvCxnSpPr>
        <p:spPr>
          <a:xfrm flipH="1">
            <a:off x="5754768" y="2370793"/>
            <a:ext cx="557227" cy="0"/>
          </a:xfrm>
          <a:prstGeom prst="line">
            <a:avLst/>
          </a:prstGeom>
          <a:noFill/>
          <a:ln w="19050" cap="flat" cmpd="sng" algn="ctr">
            <a:solidFill>
              <a:srgbClr val="6E482C"/>
            </a:solidFill>
            <a:prstDash val="solid"/>
            <a:miter lim="800000"/>
            <a:headEnd type="oval"/>
          </a:ln>
          <a:effectLst/>
        </p:spPr>
      </p:cxnSp>
    </p:spTree>
    <p:extLst>
      <p:ext uri="{BB962C8B-B14F-4D97-AF65-F5344CB8AC3E}">
        <p14:creationId xmlns:p14="http://schemas.microsoft.com/office/powerpoint/2010/main" val="1208156672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53"/>
          <p:cNvSpPr/>
          <p:nvPr/>
        </p:nvSpPr>
        <p:spPr>
          <a:xfrm>
            <a:off x="-1" y="99"/>
            <a:ext cx="10080625" cy="5670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90" tIns="50381" rIns="100790" bIns="50381" anchor="ctr" anchorCtr="0">
            <a:noAutofit/>
          </a:bodyPr>
          <a:lstStyle/>
          <a:p>
            <a:pPr algn="ctr" defTabSz="756026">
              <a:defRPr/>
            </a:pPr>
            <a:endParaRPr sz="1323" kern="0">
              <a:solidFill>
                <a:prstClr val="white"/>
              </a:solidFill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38" name="Slide Number Placeholder 156"/>
          <p:cNvSpPr txBox="1">
            <a:spLocks/>
          </p:cNvSpPr>
          <p:nvPr/>
        </p:nvSpPr>
        <p:spPr>
          <a:xfrm>
            <a:off x="9765605" y="69637"/>
            <a:ext cx="315021" cy="252307"/>
          </a:xfrm>
          <a:prstGeom prst="rect">
            <a:avLst/>
          </a:prstGeom>
          <a:solidFill>
            <a:srgbClr val="E04E39"/>
          </a:solidFill>
        </p:spPr>
        <p:txBody>
          <a:bodyPr lIns="75605" tIns="37802" rIns="75605" bIns="37802" anchor="ctr"/>
          <a:lstStyle>
            <a:defPPr>
              <a:defRPr lang="en-US"/>
            </a:defPPr>
            <a:lvl1pPr marL="0" algn="ctr" defTabSz="1031626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882" dirty="0">
                <a:solidFill>
                  <a:prstClr val="white"/>
                </a:solidFill>
                <a:cs typeface="Arial" panose="020B0604020202020204" pitchFamily="34" charset="0"/>
              </a:rPr>
              <a:t>5</a:t>
            </a:r>
            <a:endParaRPr lang="en-US" sz="882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56" name="Shape 289"/>
          <p:cNvSpPr txBox="1">
            <a:spLocks/>
          </p:cNvSpPr>
          <p:nvPr/>
        </p:nvSpPr>
        <p:spPr>
          <a:xfrm>
            <a:off x="529222" y="609599"/>
            <a:ext cx="9274120" cy="13083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609585" marR="0" lvl="0" indent="-3047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1200" b="0" i="0" u="none" strike="noStrike" kern="1200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1219170" marR="0" lvl="1" indent="-457189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828754" marR="0" lvl="2" indent="-431789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20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438339" marR="0" lvl="3" indent="-41909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047924" marR="0" lvl="4" indent="-41909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657509" marR="0" lvl="5" indent="-41909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41909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41909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41909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Clr>
                <a:srgbClr val="FFC000"/>
              </a:buClr>
            </a:pPr>
            <a:r>
              <a:rPr lang="ru-RU" sz="132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«Малое и среднее предпринимательство и поддержка индивидуальной предпринимательской инициативы»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529222" y="814164"/>
            <a:ext cx="1494241" cy="59538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5" tIns="37802" rIns="75605" bIns="37802" rtlCol="0" anchor="ctr"/>
          <a:lstStyle/>
          <a:p>
            <a:pPr algn="ctr"/>
            <a:endParaRPr lang="ru-RU" sz="1654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86139" y="2239078"/>
            <a:ext cx="2768805" cy="1119696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r>
              <a:rPr lang="ru-RU" sz="1323" b="1" dirty="0">
                <a:solidFill>
                  <a:srgbClr val="E04E39"/>
                </a:solidFill>
                <a:cs typeface="Arial" pitchFamily="34" charset="0"/>
              </a:rPr>
              <a:t>Региональный проект «Создание благоприятных условий для осуществления деятельности </a:t>
            </a:r>
            <a:r>
              <a:rPr lang="ru-RU" sz="1323" b="1" dirty="0" err="1">
                <a:solidFill>
                  <a:srgbClr val="E04E39"/>
                </a:solidFill>
                <a:cs typeface="Arial" pitchFamily="34" charset="0"/>
              </a:rPr>
              <a:t>самозанятыми</a:t>
            </a:r>
            <a:r>
              <a:rPr lang="ru-RU" sz="1323" b="1" dirty="0">
                <a:solidFill>
                  <a:srgbClr val="E04E39"/>
                </a:solidFill>
                <a:cs typeface="Arial" pitchFamily="34" charset="0"/>
              </a:rPr>
              <a:t> гражданами»: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2532262" y="836071"/>
            <a:ext cx="4549557" cy="508951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r>
              <a:rPr lang="ru-RU" sz="1323" b="1" dirty="0">
                <a:solidFill>
                  <a:srgbClr val="6E482C"/>
                </a:solidFill>
                <a:cs typeface="Arial" pitchFamily="34" charset="0"/>
              </a:rPr>
              <a:t>Региональный проект «Создание условий для легкого старта и комфортного ведения бизнеса»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6732828" y="2340869"/>
            <a:ext cx="3276036" cy="712533"/>
          </a:xfrm>
          <a:prstGeom prst="rect">
            <a:avLst/>
          </a:prstGeom>
          <a:noFill/>
        </p:spPr>
        <p:txBody>
          <a:bodyPr wrap="square" lIns="100804" tIns="50402" rIns="100804" bIns="50402" rtlCol="0">
            <a:spAutoFit/>
          </a:bodyPr>
          <a:lstStyle/>
          <a:p>
            <a:r>
              <a:rPr lang="ru-RU" sz="1323" b="1" dirty="0">
                <a:solidFill>
                  <a:srgbClr val="BB8345"/>
                </a:solidFill>
                <a:cs typeface="Arial" pitchFamily="34" charset="0"/>
              </a:rPr>
              <a:t>Региональный проект «Акселерация субъектов малого и среднего </a:t>
            </a:r>
            <a:r>
              <a:rPr lang="ru-RU" sz="1323" b="1" dirty="0" smtClean="0">
                <a:solidFill>
                  <a:srgbClr val="BB8345"/>
                </a:solidFill>
                <a:cs typeface="Arial" pitchFamily="34" charset="0"/>
              </a:rPr>
              <a:t>предпринимательства</a:t>
            </a:r>
            <a:r>
              <a:rPr lang="ru-RU" sz="1323" b="1" dirty="0">
                <a:solidFill>
                  <a:srgbClr val="BB8345"/>
                </a:solidFill>
                <a:cs typeface="Arial" pitchFamily="34" charset="0"/>
              </a:rPr>
              <a:t>»:</a:t>
            </a:r>
          </a:p>
        </p:txBody>
      </p:sp>
      <p:pic>
        <p:nvPicPr>
          <p:cNvPr id="1026" name="Picture 2" descr="\\192.168.1.254\отдел мониторинга\11 Кулешов\Презентации\для новой ГП\логотип-нацпроек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816" y="573580"/>
            <a:ext cx="2528991" cy="130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2183144" y="2008192"/>
            <a:ext cx="4636972" cy="3099086"/>
            <a:chOff x="2038745" y="1915788"/>
            <a:chExt cx="4206135" cy="2811139"/>
          </a:xfrm>
        </p:grpSpPr>
        <p:grpSp>
          <p:nvGrpSpPr>
            <p:cNvPr id="36" name="Group 40"/>
            <p:cNvGrpSpPr/>
            <p:nvPr/>
          </p:nvGrpSpPr>
          <p:grpSpPr>
            <a:xfrm>
              <a:off x="2038745" y="3450605"/>
              <a:ext cx="2472835" cy="1157937"/>
              <a:chOff x="1311695" y="2886233"/>
              <a:chExt cx="3297113" cy="1543916"/>
            </a:xfrm>
          </p:grpSpPr>
          <p:sp>
            <p:nvSpPr>
              <p:cNvPr id="43" name="Right Triangle 76"/>
              <p:cNvSpPr/>
              <p:nvPr/>
            </p:nvSpPr>
            <p:spPr>
              <a:xfrm rot="16828068">
                <a:off x="1666344" y="2723725"/>
                <a:ext cx="1189207" cy="1898505"/>
              </a:xfrm>
              <a:prstGeom prst="rtTriangle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tx1">
                      <a:lumMod val="50000"/>
                      <a:lumOff val="50000"/>
                      <a:alpha val="33000"/>
                    </a:schemeClr>
                  </a:gs>
                </a:gsLst>
                <a:lin ang="216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84" dirty="0"/>
              </a:p>
            </p:txBody>
          </p:sp>
          <p:grpSp>
            <p:nvGrpSpPr>
              <p:cNvPr id="44" name="Group 37"/>
              <p:cNvGrpSpPr/>
              <p:nvPr/>
            </p:nvGrpSpPr>
            <p:grpSpPr>
              <a:xfrm>
                <a:off x="2533680" y="2886233"/>
                <a:ext cx="2075128" cy="1543916"/>
                <a:chOff x="2533680" y="2886233"/>
                <a:chExt cx="2075128" cy="1543916"/>
              </a:xfrm>
            </p:grpSpPr>
            <p:sp>
              <p:nvSpPr>
                <p:cNvPr id="45" name="Freeform 21"/>
                <p:cNvSpPr>
                  <a:spLocks/>
                </p:cNvSpPr>
                <p:nvPr/>
              </p:nvSpPr>
              <p:spPr bwMode="auto">
                <a:xfrm>
                  <a:off x="2533680" y="3064176"/>
                  <a:ext cx="553455" cy="1365973"/>
                </a:xfrm>
                <a:custGeom>
                  <a:avLst/>
                  <a:gdLst/>
                  <a:ahLst/>
                  <a:cxnLst>
                    <a:cxn ang="0">
                      <a:pos x="423" y="1044"/>
                    </a:cxn>
                    <a:cxn ang="0">
                      <a:pos x="10" y="771"/>
                    </a:cxn>
                    <a:cxn ang="0">
                      <a:pos x="0" y="0"/>
                    </a:cxn>
                    <a:cxn ang="0">
                      <a:pos x="419" y="229"/>
                    </a:cxn>
                    <a:cxn ang="0">
                      <a:pos x="423" y="1044"/>
                    </a:cxn>
                  </a:cxnLst>
                  <a:rect l="0" t="0" r="r" b="b"/>
                  <a:pathLst>
                    <a:path w="423" h="1044">
                      <a:moveTo>
                        <a:pt x="423" y="1044"/>
                      </a:moveTo>
                      <a:lnTo>
                        <a:pt x="10" y="771"/>
                      </a:lnTo>
                      <a:lnTo>
                        <a:pt x="0" y="0"/>
                      </a:lnTo>
                      <a:lnTo>
                        <a:pt x="419" y="229"/>
                      </a:lnTo>
                      <a:lnTo>
                        <a:pt x="423" y="104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00806" tIns="50403" rIns="100806" bIns="5040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984" dirty="0"/>
                </a:p>
              </p:txBody>
            </p:sp>
            <p:sp>
              <p:nvSpPr>
                <p:cNvPr id="47" name="Freeform 22"/>
                <p:cNvSpPr>
                  <a:spLocks/>
                </p:cNvSpPr>
                <p:nvPr/>
              </p:nvSpPr>
              <p:spPr bwMode="auto">
                <a:xfrm>
                  <a:off x="2533680" y="2886233"/>
                  <a:ext cx="2075128" cy="477568"/>
                </a:xfrm>
                <a:custGeom>
                  <a:avLst/>
                  <a:gdLst/>
                  <a:ahLst/>
                  <a:cxnLst>
                    <a:cxn ang="0">
                      <a:pos x="419" y="365"/>
                    </a:cxn>
                    <a:cxn ang="0">
                      <a:pos x="0" y="136"/>
                    </a:cxn>
                    <a:cxn ang="0">
                      <a:pos x="1116" y="0"/>
                    </a:cxn>
                    <a:cxn ang="0">
                      <a:pos x="1586" y="211"/>
                    </a:cxn>
                    <a:cxn ang="0">
                      <a:pos x="419" y="365"/>
                    </a:cxn>
                  </a:cxnLst>
                  <a:rect l="0" t="0" r="r" b="b"/>
                  <a:pathLst>
                    <a:path w="1586" h="365">
                      <a:moveTo>
                        <a:pt x="419" y="365"/>
                      </a:moveTo>
                      <a:lnTo>
                        <a:pt x="0" y="136"/>
                      </a:lnTo>
                      <a:lnTo>
                        <a:pt x="1116" y="0"/>
                      </a:lnTo>
                      <a:lnTo>
                        <a:pt x="1586" y="211"/>
                      </a:lnTo>
                      <a:lnTo>
                        <a:pt x="419" y="365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00806" tIns="50403" rIns="100806" bIns="5040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984" dirty="0"/>
                </a:p>
              </p:txBody>
            </p:sp>
            <p:sp>
              <p:nvSpPr>
                <p:cNvPr id="49" name="Freeform 23"/>
                <p:cNvSpPr>
                  <a:spLocks/>
                </p:cNvSpPr>
                <p:nvPr/>
              </p:nvSpPr>
              <p:spPr bwMode="auto">
                <a:xfrm>
                  <a:off x="3081901" y="3162306"/>
                  <a:ext cx="1526907" cy="1267843"/>
                </a:xfrm>
                <a:custGeom>
                  <a:avLst/>
                  <a:gdLst/>
                  <a:ahLst/>
                  <a:cxnLst>
                    <a:cxn ang="0">
                      <a:pos x="1167" y="0"/>
                    </a:cxn>
                    <a:cxn ang="0">
                      <a:pos x="1153" y="785"/>
                    </a:cxn>
                    <a:cxn ang="0">
                      <a:pos x="4" y="969"/>
                    </a:cxn>
                    <a:cxn ang="0">
                      <a:pos x="0" y="154"/>
                    </a:cxn>
                    <a:cxn ang="0">
                      <a:pos x="1167" y="0"/>
                    </a:cxn>
                  </a:cxnLst>
                  <a:rect l="0" t="0" r="r" b="b"/>
                  <a:pathLst>
                    <a:path w="1167" h="969">
                      <a:moveTo>
                        <a:pt x="1167" y="0"/>
                      </a:moveTo>
                      <a:lnTo>
                        <a:pt x="1153" y="785"/>
                      </a:lnTo>
                      <a:lnTo>
                        <a:pt x="4" y="969"/>
                      </a:lnTo>
                      <a:lnTo>
                        <a:pt x="0" y="154"/>
                      </a:lnTo>
                      <a:lnTo>
                        <a:pt x="116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00806" tIns="50403" rIns="100806" bIns="5040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984" dirty="0"/>
                </a:p>
              </p:txBody>
            </p:sp>
          </p:grpSp>
        </p:grpSp>
        <p:grpSp>
          <p:nvGrpSpPr>
            <p:cNvPr id="55" name="Group 41"/>
            <p:cNvGrpSpPr/>
            <p:nvPr/>
          </p:nvGrpSpPr>
          <p:grpSpPr>
            <a:xfrm>
              <a:off x="3971785" y="3522241"/>
              <a:ext cx="2068664" cy="1204686"/>
              <a:chOff x="3889082" y="2981747"/>
              <a:chExt cx="2758218" cy="1606248"/>
            </a:xfrm>
          </p:grpSpPr>
          <p:grpSp>
            <p:nvGrpSpPr>
              <p:cNvPr id="59" name="Group 39"/>
              <p:cNvGrpSpPr/>
              <p:nvPr/>
            </p:nvGrpSpPr>
            <p:grpSpPr>
              <a:xfrm>
                <a:off x="4569555" y="2981747"/>
                <a:ext cx="2077745" cy="1604102"/>
                <a:chOff x="4569555" y="2981747"/>
                <a:chExt cx="2077745" cy="1604102"/>
              </a:xfrm>
            </p:grpSpPr>
            <p:sp>
              <p:nvSpPr>
                <p:cNvPr id="62" name="Freeform 24"/>
                <p:cNvSpPr>
                  <a:spLocks/>
                </p:cNvSpPr>
                <p:nvPr/>
              </p:nvSpPr>
              <p:spPr bwMode="auto">
                <a:xfrm>
                  <a:off x="5688241" y="3282679"/>
                  <a:ext cx="955135" cy="1300553"/>
                </a:xfrm>
                <a:custGeom>
                  <a:avLst/>
                  <a:gdLst/>
                  <a:ahLst/>
                  <a:cxnLst>
                    <a:cxn ang="0">
                      <a:pos x="3" y="175"/>
                    </a:cxn>
                    <a:cxn ang="0">
                      <a:pos x="730" y="0"/>
                    </a:cxn>
                    <a:cxn ang="0">
                      <a:pos x="715" y="784"/>
                    </a:cxn>
                    <a:cxn ang="0">
                      <a:pos x="0" y="994"/>
                    </a:cxn>
                    <a:cxn ang="0">
                      <a:pos x="3" y="175"/>
                    </a:cxn>
                  </a:cxnLst>
                  <a:rect l="0" t="0" r="r" b="b"/>
                  <a:pathLst>
                    <a:path w="730" h="994">
                      <a:moveTo>
                        <a:pt x="3" y="175"/>
                      </a:moveTo>
                      <a:lnTo>
                        <a:pt x="730" y="0"/>
                      </a:lnTo>
                      <a:lnTo>
                        <a:pt x="715" y="784"/>
                      </a:lnTo>
                      <a:lnTo>
                        <a:pt x="0" y="994"/>
                      </a:lnTo>
                      <a:lnTo>
                        <a:pt x="3" y="175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00806" tIns="50403" rIns="100806" bIns="5040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984" dirty="0"/>
                </a:p>
              </p:txBody>
            </p:sp>
            <p:sp>
              <p:nvSpPr>
                <p:cNvPr id="63" name="Freeform 25"/>
                <p:cNvSpPr>
                  <a:spLocks/>
                </p:cNvSpPr>
                <p:nvPr/>
              </p:nvSpPr>
              <p:spPr bwMode="auto">
                <a:xfrm>
                  <a:off x="4569555" y="2981747"/>
                  <a:ext cx="2077745" cy="529904"/>
                </a:xfrm>
                <a:custGeom>
                  <a:avLst/>
                  <a:gdLst/>
                  <a:ahLst/>
                  <a:cxnLst>
                    <a:cxn ang="0">
                      <a:pos x="0" y="155"/>
                    </a:cxn>
                    <a:cxn ang="0">
                      <a:pos x="718" y="0"/>
                    </a:cxn>
                    <a:cxn ang="0">
                      <a:pos x="1588" y="230"/>
                    </a:cxn>
                    <a:cxn ang="0">
                      <a:pos x="861" y="405"/>
                    </a:cxn>
                    <a:cxn ang="0">
                      <a:pos x="0" y="155"/>
                    </a:cxn>
                  </a:cxnLst>
                  <a:rect l="0" t="0" r="r" b="b"/>
                  <a:pathLst>
                    <a:path w="1588" h="405">
                      <a:moveTo>
                        <a:pt x="0" y="155"/>
                      </a:moveTo>
                      <a:lnTo>
                        <a:pt x="718" y="0"/>
                      </a:lnTo>
                      <a:lnTo>
                        <a:pt x="1588" y="230"/>
                      </a:lnTo>
                      <a:lnTo>
                        <a:pt x="861" y="405"/>
                      </a:lnTo>
                      <a:lnTo>
                        <a:pt x="0" y="155"/>
                      </a:ln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00806" tIns="50403" rIns="100806" bIns="5040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984" dirty="0"/>
                </a:p>
              </p:txBody>
            </p:sp>
            <p:sp>
              <p:nvSpPr>
                <p:cNvPr id="66" name="Freeform 26"/>
                <p:cNvSpPr>
                  <a:spLocks/>
                </p:cNvSpPr>
                <p:nvPr/>
              </p:nvSpPr>
              <p:spPr bwMode="auto">
                <a:xfrm>
                  <a:off x="4569555" y="3184549"/>
                  <a:ext cx="1126536" cy="1401300"/>
                </a:xfrm>
                <a:custGeom>
                  <a:avLst/>
                  <a:gdLst/>
                  <a:ahLst/>
                  <a:cxnLst>
                    <a:cxn ang="0">
                      <a:pos x="861" y="250"/>
                    </a:cxn>
                    <a:cxn ang="0">
                      <a:pos x="858" y="1071"/>
                    </a:cxn>
                    <a:cxn ang="0">
                      <a:pos x="12" y="771"/>
                    </a:cxn>
                    <a:cxn ang="0">
                      <a:pos x="0" y="0"/>
                    </a:cxn>
                    <a:cxn ang="0">
                      <a:pos x="861" y="250"/>
                    </a:cxn>
                  </a:cxnLst>
                  <a:rect l="0" t="0" r="r" b="b"/>
                  <a:pathLst>
                    <a:path w="861" h="1071">
                      <a:moveTo>
                        <a:pt x="861" y="250"/>
                      </a:moveTo>
                      <a:lnTo>
                        <a:pt x="858" y="1071"/>
                      </a:lnTo>
                      <a:lnTo>
                        <a:pt x="12" y="771"/>
                      </a:lnTo>
                      <a:lnTo>
                        <a:pt x="0" y="0"/>
                      </a:lnTo>
                      <a:lnTo>
                        <a:pt x="861" y="25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00806" tIns="50403" rIns="100806" bIns="5040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984" dirty="0"/>
                </a:p>
              </p:txBody>
            </p:sp>
          </p:grpSp>
          <p:sp>
            <p:nvSpPr>
              <p:cNvPr id="61" name="Isosceles Triangle 69"/>
              <p:cNvSpPr/>
              <p:nvPr/>
            </p:nvSpPr>
            <p:spPr>
              <a:xfrm>
                <a:off x="3889082" y="4195392"/>
                <a:ext cx="1813447" cy="392603"/>
              </a:xfrm>
              <a:prstGeom prst="triangle">
                <a:avLst>
                  <a:gd name="adj" fmla="val 39116"/>
                </a:avLst>
              </a:prstGeom>
              <a:gradFill>
                <a:gsLst>
                  <a:gs pos="0">
                    <a:schemeClr val="tx1">
                      <a:lumMod val="50000"/>
                      <a:lumOff val="50000"/>
                      <a:alpha val="79000"/>
                    </a:schemeClr>
                  </a:gs>
                  <a:gs pos="50000">
                    <a:schemeClr val="bg1">
                      <a:lumMod val="95000"/>
                      <a:alpha val="0"/>
                    </a:schemeClr>
                  </a:gs>
                </a:gsLst>
                <a:lin ang="9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84" dirty="0"/>
              </a:p>
            </p:txBody>
          </p:sp>
        </p:grpSp>
        <p:grpSp>
          <p:nvGrpSpPr>
            <p:cNvPr id="67" name="Group 279"/>
            <p:cNvGrpSpPr/>
            <p:nvPr/>
          </p:nvGrpSpPr>
          <p:grpSpPr>
            <a:xfrm>
              <a:off x="2706149" y="2634990"/>
              <a:ext cx="825980" cy="823237"/>
              <a:chOff x="825429" y="1477662"/>
              <a:chExt cx="877416" cy="877416"/>
            </a:xfrm>
            <a:effectLst/>
          </p:grpSpPr>
          <p:sp>
            <p:nvSpPr>
              <p:cNvPr id="68" name="Teardrop 16"/>
              <p:cNvSpPr/>
              <p:nvPr/>
            </p:nvSpPr>
            <p:spPr>
              <a:xfrm rot="8100000">
                <a:off x="825429" y="1477662"/>
                <a:ext cx="877416" cy="877416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82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9" name="Oval 17"/>
              <p:cNvSpPr/>
              <p:nvPr/>
            </p:nvSpPr>
            <p:spPr>
              <a:xfrm>
                <a:off x="949739" y="1612302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ru-RU" sz="1323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37,8</a:t>
                </a:r>
                <a:r>
                  <a:rPr lang="ru-RU" sz="1764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</a:t>
                </a:r>
                <a:r>
                  <a:rPr lang="ru-RU" sz="772" b="1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млн.руб</a:t>
                </a:r>
                <a:r>
                  <a:rPr lang="ru-RU" sz="772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.</a:t>
                </a:r>
                <a:endParaRPr lang="en-US" sz="882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70" name="Group 279"/>
            <p:cNvGrpSpPr/>
            <p:nvPr/>
          </p:nvGrpSpPr>
          <p:grpSpPr>
            <a:xfrm>
              <a:off x="5305567" y="2586992"/>
              <a:ext cx="939313" cy="955648"/>
              <a:chOff x="846989" y="1401020"/>
              <a:chExt cx="877416" cy="877416"/>
            </a:xfrm>
            <a:effectLst/>
          </p:grpSpPr>
          <p:sp>
            <p:nvSpPr>
              <p:cNvPr id="71" name="Teardrop 22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82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2" name="Oval 23"/>
              <p:cNvSpPr/>
              <p:nvPr/>
            </p:nvSpPr>
            <p:spPr>
              <a:xfrm>
                <a:off x="957677" y="1502744"/>
                <a:ext cx="644103" cy="660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ru-RU" sz="1268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1 371,0 млн.</a:t>
                </a:r>
              </a:p>
              <a:p>
                <a:pPr algn="ctr"/>
                <a:r>
                  <a:rPr lang="ru-RU" sz="1268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руб.</a:t>
                </a:r>
                <a:endParaRPr lang="en-US" sz="1268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86" name="Group 38"/>
            <p:cNvGrpSpPr/>
            <p:nvPr/>
          </p:nvGrpSpPr>
          <p:grpSpPr>
            <a:xfrm>
              <a:off x="3679435" y="2788226"/>
              <a:ext cx="1478823" cy="997004"/>
              <a:chOff x="3499281" y="2003061"/>
              <a:chExt cx="1971764" cy="1329338"/>
            </a:xfrm>
          </p:grpSpPr>
          <p:sp>
            <p:nvSpPr>
              <p:cNvPr id="88" name="Freeform 27"/>
              <p:cNvSpPr>
                <a:spLocks/>
              </p:cNvSpPr>
              <p:nvPr/>
            </p:nvSpPr>
            <p:spPr bwMode="auto">
              <a:xfrm>
                <a:off x="3499281" y="2059322"/>
                <a:ext cx="323176" cy="1273077"/>
              </a:xfrm>
              <a:custGeom>
                <a:avLst/>
                <a:gdLst/>
                <a:ahLst/>
                <a:cxnLst>
                  <a:cxn ang="0">
                    <a:pos x="247" y="973"/>
                  </a:cxn>
                  <a:cxn ang="0">
                    <a:pos x="2" y="783"/>
                  </a:cxn>
                  <a:cxn ang="0">
                    <a:pos x="0" y="0"/>
                  </a:cxn>
                  <a:cxn ang="0">
                    <a:pos x="247" y="137"/>
                  </a:cxn>
                  <a:cxn ang="0">
                    <a:pos x="247" y="973"/>
                  </a:cxn>
                </a:cxnLst>
                <a:rect l="0" t="0" r="r" b="b"/>
                <a:pathLst>
                  <a:path w="247" h="973">
                    <a:moveTo>
                      <a:pt x="247" y="973"/>
                    </a:moveTo>
                    <a:lnTo>
                      <a:pt x="2" y="783"/>
                    </a:lnTo>
                    <a:lnTo>
                      <a:pt x="0" y="0"/>
                    </a:lnTo>
                    <a:lnTo>
                      <a:pt x="247" y="137"/>
                    </a:lnTo>
                    <a:lnTo>
                      <a:pt x="247" y="97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00806" tIns="50403" rIns="100806" bIns="50403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984" dirty="0"/>
              </a:p>
            </p:txBody>
          </p:sp>
          <p:sp>
            <p:nvSpPr>
              <p:cNvPr id="89" name="Freeform 28"/>
              <p:cNvSpPr>
                <a:spLocks/>
              </p:cNvSpPr>
              <p:nvPr/>
            </p:nvSpPr>
            <p:spPr bwMode="auto">
              <a:xfrm>
                <a:off x="3499281" y="2003061"/>
                <a:ext cx="1971764" cy="235513"/>
              </a:xfrm>
              <a:custGeom>
                <a:avLst/>
                <a:gdLst/>
                <a:ahLst/>
                <a:cxnLst>
                  <a:cxn ang="0">
                    <a:pos x="247" y="180"/>
                  </a:cxn>
                  <a:cxn ang="0">
                    <a:pos x="0" y="43"/>
                  </a:cxn>
                  <a:cxn ang="0">
                    <a:pos x="1187" y="0"/>
                  </a:cxn>
                  <a:cxn ang="0">
                    <a:pos x="1507" y="132"/>
                  </a:cxn>
                  <a:cxn ang="0">
                    <a:pos x="247" y="180"/>
                  </a:cxn>
                </a:cxnLst>
                <a:rect l="0" t="0" r="r" b="b"/>
                <a:pathLst>
                  <a:path w="1507" h="180">
                    <a:moveTo>
                      <a:pt x="247" y="180"/>
                    </a:moveTo>
                    <a:lnTo>
                      <a:pt x="0" y="43"/>
                    </a:lnTo>
                    <a:lnTo>
                      <a:pt x="1187" y="0"/>
                    </a:lnTo>
                    <a:lnTo>
                      <a:pt x="1507" y="132"/>
                    </a:lnTo>
                    <a:lnTo>
                      <a:pt x="247" y="180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00806" tIns="50403" rIns="100806" bIns="50403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984" dirty="0"/>
              </a:p>
            </p:txBody>
          </p:sp>
          <p:sp>
            <p:nvSpPr>
              <p:cNvPr id="90" name="Freeform 29"/>
              <p:cNvSpPr>
                <a:spLocks/>
              </p:cNvSpPr>
              <p:nvPr/>
            </p:nvSpPr>
            <p:spPr bwMode="auto">
              <a:xfrm>
                <a:off x="3822457" y="2175770"/>
                <a:ext cx="1648588" cy="1156628"/>
              </a:xfrm>
              <a:custGeom>
                <a:avLst/>
                <a:gdLst/>
                <a:ahLst/>
                <a:cxnLst>
                  <a:cxn ang="0">
                    <a:pos x="1260" y="0"/>
                  </a:cxn>
                  <a:cxn ang="0">
                    <a:pos x="1247" y="813"/>
                  </a:cxn>
                  <a:cxn ang="0">
                    <a:pos x="0" y="884"/>
                  </a:cxn>
                  <a:cxn ang="0">
                    <a:pos x="0" y="48"/>
                  </a:cxn>
                  <a:cxn ang="0">
                    <a:pos x="1260" y="0"/>
                  </a:cxn>
                </a:cxnLst>
                <a:rect l="0" t="0" r="r" b="b"/>
                <a:pathLst>
                  <a:path w="1260" h="884">
                    <a:moveTo>
                      <a:pt x="1260" y="0"/>
                    </a:moveTo>
                    <a:lnTo>
                      <a:pt x="1247" y="813"/>
                    </a:lnTo>
                    <a:lnTo>
                      <a:pt x="0" y="884"/>
                    </a:lnTo>
                    <a:lnTo>
                      <a:pt x="0" y="48"/>
                    </a:lnTo>
                    <a:lnTo>
                      <a:pt x="126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00806" tIns="50403" rIns="100806" bIns="50403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984" dirty="0"/>
              </a:p>
            </p:txBody>
          </p:sp>
        </p:grpSp>
        <p:grpSp>
          <p:nvGrpSpPr>
            <p:cNvPr id="92" name="Group 279"/>
            <p:cNvGrpSpPr/>
            <p:nvPr/>
          </p:nvGrpSpPr>
          <p:grpSpPr>
            <a:xfrm>
              <a:off x="3938989" y="1915788"/>
              <a:ext cx="788841" cy="817583"/>
              <a:chOff x="846989" y="1401020"/>
              <a:chExt cx="877416" cy="877416"/>
            </a:xfrm>
            <a:effectLst/>
          </p:grpSpPr>
          <p:sp>
            <p:nvSpPr>
              <p:cNvPr id="96" name="Teardrop 19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82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7" name="Oval 20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ru-RU" sz="1323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255,9 </a:t>
                </a:r>
                <a:r>
                  <a:rPr lang="ru-RU" sz="772" b="1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млн.руб</a:t>
                </a:r>
                <a:r>
                  <a:rPr lang="ru-RU" sz="772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.</a:t>
                </a:r>
                <a:endParaRPr lang="en-US" sz="882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3256627" y="3262942"/>
              <a:ext cx="2448981" cy="761615"/>
            </a:xfrm>
            <a:prstGeom prst="rect">
              <a:avLst/>
            </a:prstGeom>
            <a:noFill/>
          </p:spPr>
          <p:txBody>
            <a:bodyPr wrap="square" lIns="75605" tIns="37802" rIns="75605" bIns="37802" rtlCol="0">
              <a:spAutoFit/>
            </a:bodyPr>
            <a:lstStyle/>
            <a:p>
              <a:pPr algn="ctr"/>
              <a:r>
                <a:rPr lang="ru-RU" sz="2976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1 664,7</a:t>
              </a:r>
            </a:p>
            <a:p>
              <a:pPr algn="ctr"/>
              <a:r>
                <a:rPr lang="ru-RU" sz="1984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млн. руб.</a:t>
              </a:r>
              <a:endParaRPr lang="ru-RU" sz="132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94" name="Рисунок 93" descr="логотип МБ нац проект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88825" y="-144182"/>
            <a:ext cx="1276911" cy="958346"/>
          </a:xfrm>
          <a:prstGeom prst="rect">
            <a:avLst/>
          </a:prstGeom>
        </p:spPr>
      </p:pic>
      <p:sp>
        <p:nvSpPr>
          <p:cNvPr id="81" name="Shape 288"/>
          <p:cNvSpPr txBox="1">
            <a:spLocks/>
          </p:cNvSpPr>
          <p:nvPr/>
        </p:nvSpPr>
        <p:spPr>
          <a:xfrm>
            <a:off x="529223" y="136227"/>
            <a:ext cx="8401587" cy="327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50"/>
              <a:buFont typeface="Lato"/>
              <a:buNone/>
              <a:defRPr sz="2250" b="1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283032"/>
              </a:buClr>
            </a:pPr>
            <a:r>
              <a:rPr lang="ru-RU" sz="3087" dirty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НАЦИОНАЛЬНЫЙ </a:t>
            </a:r>
            <a:r>
              <a:rPr lang="ru-RU" sz="3087" dirty="0">
                <a:solidFill>
                  <a:srgbClr val="BF89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462" y="3324937"/>
            <a:ext cx="3105708" cy="1670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8003" indent="-98003"/>
            <a:r>
              <a:rPr lang="ru-RU" sz="1213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* Количество </a:t>
            </a:r>
            <a:r>
              <a:rPr lang="ru-RU" sz="1213" b="1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самозанятых</a:t>
            </a:r>
            <a:r>
              <a:rPr lang="ru-RU" sz="1213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граждан, зафиксировавших свой статус</a:t>
            </a:r>
          </a:p>
          <a:p>
            <a:pPr marL="98003"/>
            <a:r>
              <a:rPr lang="ru-RU" sz="772" b="1" dirty="0">
                <a:solidFill>
                  <a:schemeClr val="accent1"/>
                </a:solidFill>
                <a:cs typeface="Arial" pitchFamily="34" charset="0"/>
              </a:rPr>
              <a:t>(на 31.12.2021 – 33,8 тыс.  человек)</a:t>
            </a:r>
          </a:p>
          <a:p>
            <a:endParaRPr lang="ru-RU" sz="1323" b="1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marL="98003" indent="-98003"/>
            <a:r>
              <a:rPr lang="ru-RU" sz="1213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* информационно-консультационные и образовательные услуги для самозанятых</a:t>
            </a:r>
            <a:endParaRPr lang="ru-RU" sz="1213" dirty="0"/>
          </a:p>
          <a:p>
            <a:pPr marL="98003"/>
            <a:r>
              <a:rPr lang="ru-RU" sz="772" b="1" dirty="0">
                <a:solidFill>
                  <a:schemeClr val="accent1"/>
                </a:solidFill>
                <a:cs typeface="Arial" pitchFamily="34" charset="0"/>
              </a:rPr>
              <a:t>(на 31.12.2021 поддержка оказана – 227 </a:t>
            </a:r>
            <a:r>
              <a:rPr lang="ru-RU" sz="772" b="1" dirty="0" err="1">
                <a:solidFill>
                  <a:schemeClr val="accent1"/>
                </a:solidFill>
                <a:cs typeface="Arial" pitchFamily="34" charset="0"/>
              </a:rPr>
              <a:t>самозанятым</a:t>
            </a:r>
            <a:r>
              <a:rPr lang="ru-RU" sz="772" b="1" dirty="0">
                <a:solidFill>
                  <a:schemeClr val="accent1"/>
                </a:solidFill>
                <a:cs typeface="Arial" pitchFamily="34" charset="0"/>
              </a:rPr>
              <a:t>)</a:t>
            </a:r>
          </a:p>
          <a:p>
            <a:pPr marL="98003" indent="-98003"/>
            <a:endParaRPr lang="ru-RU" sz="1323" b="1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01938" y="3084990"/>
            <a:ext cx="3034440" cy="2213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8003" indent="-98003"/>
            <a:r>
              <a:rPr lang="ru-RU" sz="1213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* льготный доступ к заемным средствам государственных </a:t>
            </a:r>
            <a:r>
              <a:rPr lang="ru-RU" sz="1213" b="1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микрофинансовых</a:t>
            </a:r>
            <a:r>
              <a:rPr lang="ru-RU" sz="1213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организаций</a:t>
            </a:r>
          </a:p>
          <a:p>
            <a:pPr marL="98003"/>
            <a:r>
              <a:rPr lang="ru-RU" sz="772" b="1" dirty="0">
                <a:solidFill>
                  <a:schemeClr val="accent1"/>
                </a:solidFill>
                <a:cs typeface="Arial" pitchFamily="34" charset="0"/>
              </a:rPr>
              <a:t>(количество действующих </a:t>
            </a:r>
            <a:r>
              <a:rPr lang="ru-RU" sz="772" b="1" dirty="0" err="1">
                <a:solidFill>
                  <a:schemeClr val="accent1"/>
                </a:solidFill>
                <a:cs typeface="Arial" pitchFamily="34" charset="0"/>
              </a:rPr>
              <a:t>микрозаймов</a:t>
            </a:r>
            <a:r>
              <a:rPr lang="ru-RU" sz="772" b="1" dirty="0">
                <a:solidFill>
                  <a:schemeClr val="accent1"/>
                </a:solidFill>
                <a:cs typeface="Arial" pitchFamily="34" charset="0"/>
              </a:rPr>
              <a:t>, выданных МФО на 31.12.2021 – 487 ед.)</a:t>
            </a:r>
          </a:p>
          <a:p>
            <a:endParaRPr lang="ru-RU" sz="1323" b="1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marL="98003" indent="-98003"/>
            <a:r>
              <a:rPr lang="ru-RU" sz="1213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* предоставление поручительств (гарантий) региональной гарантийной организацией</a:t>
            </a:r>
            <a:endParaRPr lang="ru-RU" sz="1213" dirty="0"/>
          </a:p>
          <a:p>
            <a:pPr marL="98003"/>
            <a:r>
              <a:rPr lang="ru-RU" sz="772" b="1" dirty="0">
                <a:solidFill>
                  <a:schemeClr val="accent1"/>
                </a:solidFill>
                <a:cs typeface="Arial" pitchFamily="34" charset="0"/>
              </a:rPr>
              <a:t>(объем финансовой поддержки с использованием поручительств РГО на 31.12.2021 составил – 2,3 млрд. руб.)</a:t>
            </a:r>
          </a:p>
          <a:p>
            <a:pPr marL="98003" indent="-98003"/>
            <a:endParaRPr lang="ru-RU" sz="1323" b="1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92876" y="1245346"/>
            <a:ext cx="7007522" cy="9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8003" indent="-98003"/>
            <a:r>
              <a:rPr lang="ru-RU" sz="1213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* удобный режим налогообложения в виде ПСН</a:t>
            </a:r>
          </a:p>
          <a:p>
            <a:pPr marL="98003"/>
            <a:r>
              <a:rPr lang="ru-RU" sz="772" b="1" dirty="0">
                <a:solidFill>
                  <a:schemeClr val="accent1"/>
                </a:solidFill>
                <a:cs typeface="Arial" pitchFamily="34" charset="0"/>
              </a:rPr>
              <a:t>(более 16,1 тыс. индивидуальных предпринимателей применяю патентную систему налогообложения)</a:t>
            </a:r>
          </a:p>
          <a:p>
            <a:endParaRPr lang="ru-RU" sz="551" b="1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marL="98003" indent="-98003"/>
            <a:r>
              <a:rPr lang="ru-RU" sz="1213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* оказание комплексной поддержки социально ориентированным предпринимателям </a:t>
            </a:r>
            <a:endParaRPr lang="ru-RU" sz="1213" dirty="0"/>
          </a:p>
          <a:p>
            <a:pPr marL="98003"/>
            <a:r>
              <a:rPr lang="ru-RU" sz="772" b="1" dirty="0">
                <a:solidFill>
                  <a:schemeClr val="accent1"/>
                </a:solidFill>
                <a:cs typeface="Arial" pitchFamily="34" charset="0"/>
              </a:rPr>
              <a:t>(количество социально ориентированных предпринимателей – 100 ед.)</a:t>
            </a:r>
          </a:p>
          <a:p>
            <a:pPr marL="98003" indent="-98003"/>
            <a:endParaRPr lang="ru-RU" sz="1323" b="1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graphicFrame>
        <p:nvGraphicFramePr>
          <p:cNvPr id="85" name="Объект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82166"/>
              </p:ext>
            </p:extLst>
          </p:nvPr>
        </p:nvGraphicFramePr>
        <p:xfrm>
          <a:off x="2480476" y="5110445"/>
          <a:ext cx="4790427" cy="560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CorelDRAW" r:id="rId7" imgW="3380697" imgH="394910" progId="CorelDraw.Graphic.16">
                  <p:embed/>
                </p:oleObj>
              </mc:Choice>
              <mc:Fallback>
                <p:oleObj name="CorelDRAW" r:id="rId7" imgW="3380697" imgH="394910" progId="CorelDraw.Graphic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80476" y="5110445"/>
                        <a:ext cx="4790427" cy="560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902268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 descr="логотип МБ нац проект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0386" y="-144182"/>
            <a:ext cx="1276911" cy="958346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2313" y="161111"/>
            <a:ext cx="592866" cy="443996"/>
          </a:xfrm>
          <a:prstGeom prst="rect">
            <a:avLst/>
          </a:prstGeom>
        </p:spPr>
      </p:pic>
      <p:sp>
        <p:nvSpPr>
          <p:cNvPr id="49" name="Shape 288"/>
          <p:cNvSpPr txBox="1">
            <a:spLocks/>
          </p:cNvSpPr>
          <p:nvPr/>
        </p:nvSpPr>
        <p:spPr>
          <a:xfrm>
            <a:off x="515435" y="226243"/>
            <a:ext cx="8401587" cy="3274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56026">
              <a:buClr>
                <a:srgbClr val="283032"/>
              </a:buClr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ФИНАНСИРОВАНИЕ</a:t>
            </a:r>
            <a:r>
              <a:rPr lang="ru-RU" sz="2800" dirty="0" smtClean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МЕРОПРИЯТИЙ</a:t>
            </a:r>
            <a:endParaRPr lang="ru-RU" sz="2976" dirty="0">
              <a:solidFill>
                <a:srgbClr val="E0AB8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Slide Number Placeholder 156"/>
          <p:cNvSpPr txBox="1">
            <a:spLocks/>
          </p:cNvSpPr>
          <p:nvPr/>
        </p:nvSpPr>
        <p:spPr>
          <a:xfrm>
            <a:off x="9765605" y="69637"/>
            <a:ext cx="315020" cy="252307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defPPr>
              <a:defRPr lang="en-US"/>
            </a:defPPr>
            <a:lvl1pPr marL="0" algn="ctr" defTabSz="1031626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52948"/>
            <a:fld id="{7EC2A60D-95CE-49B1-80F4-13EC083781BD}" type="slidenum">
              <a:rPr lang="en-US" sz="868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en-US" sz="868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29222" y="820715"/>
            <a:ext cx="1494241" cy="59538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6026"/>
            <a:endParaRPr lang="ru-RU" sz="1654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Shape 289"/>
          <p:cNvSpPr txBox="1">
            <a:spLocks/>
          </p:cNvSpPr>
          <p:nvPr/>
        </p:nvSpPr>
        <p:spPr>
          <a:xfrm>
            <a:off x="529222" y="612529"/>
            <a:ext cx="9274120" cy="130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buClr>
                <a:srgbClr val="FFC000"/>
              </a:buClr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привлечением федеральных средств на поддержку малого и среднего предпринимательства </a:t>
            </a: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2022 году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0" name="Elbow Connector 77"/>
          <p:cNvCxnSpPr/>
          <p:nvPr/>
        </p:nvCxnSpPr>
        <p:spPr>
          <a:xfrm rot="10800000" flipV="1">
            <a:off x="6952939" y="2946232"/>
            <a:ext cx="2280284" cy="1192010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4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Elbow Connector 79"/>
          <p:cNvCxnSpPr/>
          <p:nvPr/>
        </p:nvCxnSpPr>
        <p:spPr>
          <a:xfrm>
            <a:off x="803197" y="2929772"/>
            <a:ext cx="2155539" cy="1230642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4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Elbow Connector 80"/>
          <p:cNvCxnSpPr/>
          <p:nvPr/>
        </p:nvCxnSpPr>
        <p:spPr>
          <a:xfrm rot="5400000">
            <a:off x="5918884" y="3543865"/>
            <a:ext cx="1212494" cy="1188755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4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Elbow Connector 82"/>
          <p:cNvCxnSpPr/>
          <p:nvPr/>
        </p:nvCxnSpPr>
        <p:spPr>
          <a:xfrm rot="16200000" flipH="1">
            <a:off x="2751832" y="3656432"/>
            <a:ext cx="1119980" cy="993420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4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" name="Group 95"/>
          <p:cNvGrpSpPr/>
          <p:nvPr/>
        </p:nvGrpSpPr>
        <p:grpSpPr>
          <a:xfrm>
            <a:off x="2884040" y="4828711"/>
            <a:ext cx="4176464" cy="631156"/>
            <a:chOff x="1922078" y="3896711"/>
            <a:chExt cx="5299844" cy="821660"/>
          </a:xfrm>
          <a:solidFill>
            <a:schemeClr val="accent3"/>
          </a:solidFill>
        </p:grpSpPr>
        <p:sp>
          <p:nvSpPr>
            <p:cNvPr id="145" name="Rounded Rectangle 94"/>
            <p:cNvSpPr/>
            <p:nvPr/>
          </p:nvSpPr>
          <p:spPr>
            <a:xfrm>
              <a:off x="1922078" y="3958766"/>
              <a:ext cx="5299844" cy="75960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37951"/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46" name="Rounded Rectangle 86"/>
            <p:cNvSpPr/>
            <p:nvPr/>
          </p:nvSpPr>
          <p:spPr>
            <a:xfrm>
              <a:off x="1922078" y="3896711"/>
              <a:ext cx="5299844" cy="75960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37951"/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147" name="Sev01"/>
          <p:cNvSpPr>
            <a:spLocks noChangeAspect="1"/>
          </p:cNvSpPr>
          <p:nvPr/>
        </p:nvSpPr>
        <p:spPr>
          <a:xfrm>
            <a:off x="2206295" y="2328587"/>
            <a:ext cx="1259508" cy="125950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37951"/>
            <a:endParaRPr lang="en-US" sz="4800" dirty="0">
              <a:solidFill>
                <a:schemeClr val="tx1"/>
              </a:solidFill>
              <a:latin typeface="FontAwesome" pitchFamily="2" charset="0"/>
            </a:endParaRPr>
          </a:p>
        </p:txBody>
      </p:sp>
      <p:sp>
        <p:nvSpPr>
          <p:cNvPr id="148" name="Sev01"/>
          <p:cNvSpPr>
            <a:spLocks noChangeAspect="1"/>
          </p:cNvSpPr>
          <p:nvPr/>
        </p:nvSpPr>
        <p:spPr>
          <a:xfrm>
            <a:off x="361246" y="2023632"/>
            <a:ext cx="906162" cy="90616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37951"/>
            <a:endParaRPr lang="en-US" sz="4800" dirty="0">
              <a:solidFill>
                <a:schemeClr val="tx1"/>
              </a:solidFill>
              <a:latin typeface="FontAwesome" pitchFamily="2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11685" y="1062295"/>
            <a:ext cx="18492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37951"/>
            <a:r>
              <a:rPr lang="ru-RU" sz="1100" b="1" dirty="0" smtClean="0">
                <a:solidFill>
                  <a:srgbClr val="FF3300"/>
                </a:solidFill>
              </a:rPr>
              <a:t>Создание условий для легкого старта и комфортного ведения бизнеса</a:t>
            </a:r>
            <a:endParaRPr lang="en-US" sz="1100" dirty="0">
              <a:solidFill>
                <a:srgbClr val="FF3300"/>
              </a:solidFill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827415" y="1029352"/>
            <a:ext cx="2060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237951"/>
            <a:r>
              <a:rPr lang="ru-RU" dirty="0" smtClean="0">
                <a:solidFill>
                  <a:srgbClr val="FF3300"/>
                </a:solidFill>
              </a:rPr>
              <a:t>Создание благоприятных условий для осуществления деятельности </a:t>
            </a:r>
            <a:r>
              <a:rPr lang="ru-RU" dirty="0" err="1" smtClean="0">
                <a:solidFill>
                  <a:srgbClr val="FF3300"/>
                </a:solidFill>
              </a:rPr>
              <a:t>самозанятыми</a:t>
            </a:r>
            <a:r>
              <a:rPr lang="ru-RU" dirty="0" smtClean="0">
                <a:solidFill>
                  <a:srgbClr val="FF3300"/>
                </a:solidFill>
              </a:rPr>
              <a:t> гражданами</a:t>
            </a:r>
            <a:endParaRPr lang="ru-RU" dirty="0">
              <a:solidFill>
                <a:srgbClr val="FF3300"/>
              </a:solidFill>
            </a:endParaRPr>
          </a:p>
        </p:txBody>
      </p:sp>
      <p:sp>
        <p:nvSpPr>
          <p:cNvPr id="153" name="Sev01"/>
          <p:cNvSpPr>
            <a:spLocks noChangeAspect="1"/>
          </p:cNvSpPr>
          <p:nvPr/>
        </p:nvSpPr>
        <p:spPr>
          <a:xfrm>
            <a:off x="3996030" y="2742709"/>
            <a:ext cx="1841653" cy="1841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37951"/>
            <a:endParaRPr lang="en-US" sz="4800" dirty="0">
              <a:solidFill>
                <a:srgbClr val="FF3300"/>
              </a:solidFill>
              <a:latin typeface="FontAwesome" pitchFamily="2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1971008" y="4620521"/>
            <a:ext cx="5932802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237951"/>
            <a:r>
              <a:rPr lang="ru-RU" sz="2800" b="1" dirty="0" smtClean="0"/>
              <a:t>915,1</a:t>
            </a:r>
            <a:r>
              <a:rPr lang="ru-RU" sz="4800" b="1" dirty="0" smtClean="0"/>
              <a:t> </a:t>
            </a:r>
            <a:r>
              <a:rPr lang="ru-RU" sz="2800" b="1" dirty="0" smtClean="0"/>
              <a:t>млн. </a:t>
            </a:r>
            <a:r>
              <a:rPr lang="ru-RU" sz="2800" b="1" dirty="0"/>
              <a:t>рублей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6022062" y="1570875"/>
            <a:ext cx="2187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37951"/>
            <a:r>
              <a:rPr lang="ru-RU" sz="1200" b="1" dirty="0" smtClean="0">
                <a:solidFill>
                  <a:srgbClr val="FF3300"/>
                </a:solidFill>
              </a:rPr>
              <a:t>Создание условий для акселерации </a:t>
            </a:r>
            <a:r>
              <a:rPr lang="ru-RU" sz="1200" b="1" dirty="0">
                <a:solidFill>
                  <a:srgbClr val="FF3300"/>
                </a:solidFill>
              </a:rPr>
              <a:t>субъектов МСП</a:t>
            </a:r>
            <a:endParaRPr lang="en-US" sz="1200" dirty="0">
              <a:solidFill>
                <a:srgbClr val="FF3300"/>
              </a:solidFill>
            </a:endParaRPr>
          </a:p>
        </p:txBody>
      </p:sp>
      <p:sp>
        <p:nvSpPr>
          <p:cNvPr id="156" name="Freeform 5"/>
          <p:cNvSpPr>
            <a:spLocks noEditPoints="1"/>
          </p:cNvSpPr>
          <p:nvPr/>
        </p:nvSpPr>
        <p:spPr bwMode="auto">
          <a:xfrm>
            <a:off x="2561997" y="2661846"/>
            <a:ext cx="515609" cy="568775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rgbClr val="623B2A"/>
          </a:solidFill>
          <a:ln w="9525">
            <a:noFill/>
            <a:round/>
            <a:headEnd/>
            <a:tailEnd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pPr defTabSz="1237951"/>
            <a:endParaRPr lang="en-US" sz="2400" dirty="0"/>
          </a:p>
        </p:txBody>
      </p:sp>
      <p:sp>
        <p:nvSpPr>
          <p:cNvPr id="157" name="Freeform 182"/>
          <p:cNvSpPr>
            <a:spLocks noEditPoints="1"/>
          </p:cNvSpPr>
          <p:nvPr/>
        </p:nvSpPr>
        <p:spPr bwMode="auto">
          <a:xfrm>
            <a:off x="4428244" y="3258575"/>
            <a:ext cx="959789" cy="798020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pPr defTabSz="1237951"/>
            <a:endParaRPr lang="en-US" sz="2400" dirty="0"/>
          </a:p>
        </p:txBody>
      </p:sp>
      <p:pic>
        <p:nvPicPr>
          <p:cNvPr id="158" name="Рисунок 157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17" y="2241946"/>
            <a:ext cx="495241" cy="495241"/>
          </a:xfrm>
          <a:prstGeom prst="rect">
            <a:avLst/>
          </a:prstGeom>
        </p:spPr>
      </p:pic>
      <p:sp>
        <p:nvSpPr>
          <p:cNvPr id="160" name="Прямоугольник 159"/>
          <p:cNvSpPr/>
          <p:nvPr/>
        </p:nvSpPr>
        <p:spPr>
          <a:xfrm>
            <a:off x="2536757" y="4121160"/>
            <a:ext cx="1307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37951"/>
            <a:r>
              <a:rPr lang="ru-RU" sz="1920" b="1" dirty="0" smtClean="0"/>
              <a:t>8,9</a:t>
            </a:r>
            <a:endParaRPr lang="ru-RU" sz="1920" b="1" dirty="0"/>
          </a:p>
          <a:p>
            <a:pPr algn="ctr" defTabSz="1237951"/>
            <a:r>
              <a:rPr lang="ru-RU" sz="1600" b="1" dirty="0"/>
              <a:t>млн. руб.</a:t>
            </a:r>
            <a:r>
              <a:rPr lang="ru-RU" sz="1440" b="1" dirty="0"/>
              <a:t> </a:t>
            </a:r>
          </a:p>
        </p:txBody>
      </p:sp>
      <p:sp>
        <p:nvSpPr>
          <p:cNvPr id="161" name="Прямоугольник 160"/>
          <p:cNvSpPr/>
          <p:nvPr/>
        </p:nvSpPr>
        <p:spPr>
          <a:xfrm>
            <a:off x="6028665" y="4151023"/>
            <a:ext cx="1251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37951"/>
            <a:r>
              <a:rPr lang="ru-RU" sz="2000" b="1" dirty="0" smtClean="0"/>
              <a:t>589,0</a:t>
            </a:r>
            <a:r>
              <a:rPr lang="ru-RU" sz="1440" b="1" dirty="0" smtClean="0"/>
              <a:t> </a:t>
            </a:r>
          </a:p>
          <a:p>
            <a:pPr algn="ctr" defTabSz="1237951"/>
            <a:r>
              <a:rPr lang="ru-RU" sz="1600" b="1" dirty="0" smtClean="0"/>
              <a:t>млн</a:t>
            </a:r>
            <a:r>
              <a:rPr lang="ru-RU" sz="1600" b="1" dirty="0"/>
              <a:t>. руб.</a:t>
            </a:r>
            <a:endParaRPr lang="ru-RU" sz="1600" dirty="0"/>
          </a:p>
        </p:txBody>
      </p:sp>
      <p:sp>
        <p:nvSpPr>
          <p:cNvPr id="162" name="Прямоугольник 161"/>
          <p:cNvSpPr/>
          <p:nvPr/>
        </p:nvSpPr>
        <p:spPr>
          <a:xfrm>
            <a:off x="8203449" y="3021878"/>
            <a:ext cx="1251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37951"/>
            <a:r>
              <a:rPr lang="ru-RU" sz="2000" b="1" dirty="0" smtClean="0"/>
              <a:t>260,6</a:t>
            </a:r>
            <a:r>
              <a:rPr lang="ru-RU" sz="1440" b="1" dirty="0" smtClean="0"/>
              <a:t> </a:t>
            </a:r>
          </a:p>
          <a:p>
            <a:pPr algn="ctr" defTabSz="1237951"/>
            <a:r>
              <a:rPr lang="ru-RU" sz="1600" b="1" dirty="0" smtClean="0"/>
              <a:t>млн</a:t>
            </a:r>
            <a:r>
              <a:rPr lang="ru-RU" sz="1600" b="1" dirty="0"/>
              <a:t>. руб.</a:t>
            </a:r>
            <a:endParaRPr lang="ru-RU" sz="1600" dirty="0"/>
          </a:p>
        </p:txBody>
      </p:sp>
      <p:sp>
        <p:nvSpPr>
          <p:cNvPr id="163" name="Прямоугольник 162"/>
          <p:cNvSpPr/>
          <p:nvPr/>
        </p:nvSpPr>
        <p:spPr>
          <a:xfrm>
            <a:off x="519423" y="3047727"/>
            <a:ext cx="1307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37951"/>
            <a:r>
              <a:rPr lang="ru-RU" sz="1920" b="1" dirty="0" smtClean="0"/>
              <a:t>56,6</a:t>
            </a:r>
            <a:endParaRPr lang="ru-RU" sz="1920" b="1" dirty="0"/>
          </a:p>
          <a:p>
            <a:pPr algn="ctr" defTabSz="1237951"/>
            <a:r>
              <a:rPr lang="ru-RU" sz="1600" b="1" dirty="0"/>
              <a:t>млн. руб.</a:t>
            </a:r>
            <a:r>
              <a:rPr lang="ru-RU" sz="1440" b="1" dirty="0"/>
              <a:t> 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8338669" y="1362301"/>
            <a:ext cx="1819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237951"/>
            <a:r>
              <a:rPr lang="ru-RU" dirty="0" smtClean="0">
                <a:solidFill>
                  <a:srgbClr val="FF3300"/>
                </a:solidFill>
              </a:rPr>
              <a:t>Индивидуальная программа СЭР АК</a:t>
            </a:r>
            <a:endParaRPr lang="ru-RU" dirty="0">
              <a:solidFill>
                <a:srgbClr val="FF3300"/>
              </a:solidFill>
            </a:endParaRPr>
          </a:p>
        </p:txBody>
      </p:sp>
      <p:sp>
        <p:nvSpPr>
          <p:cNvPr id="166" name="Sev01"/>
          <p:cNvSpPr>
            <a:spLocks noChangeAspect="1"/>
          </p:cNvSpPr>
          <p:nvPr/>
        </p:nvSpPr>
        <p:spPr>
          <a:xfrm>
            <a:off x="6514248" y="2325383"/>
            <a:ext cx="1259508" cy="125950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37951"/>
            <a:endParaRPr lang="en-US" sz="4800" dirty="0">
              <a:solidFill>
                <a:schemeClr val="tx1"/>
              </a:solidFill>
              <a:latin typeface="FontAwesome" pitchFamily="2" charset="0"/>
            </a:endParaRPr>
          </a:p>
        </p:txBody>
      </p:sp>
      <p:sp>
        <p:nvSpPr>
          <p:cNvPr id="167" name="Freeform 135"/>
          <p:cNvSpPr>
            <a:spLocks noEditPoints="1"/>
          </p:cNvSpPr>
          <p:nvPr/>
        </p:nvSpPr>
        <p:spPr bwMode="auto">
          <a:xfrm>
            <a:off x="6909454" y="2751826"/>
            <a:ext cx="469120" cy="467732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623B2A"/>
          </a:solidFill>
          <a:ln w="9525">
            <a:noFill/>
            <a:round/>
            <a:headEnd/>
            <a:tailEnd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pPr defTabSz="1237951"/>
            <a:endParaRPr lang="en-US" sz="2400" dirty="0"/>
          </a:p>
        </p:txBody>
      </p:sp>
      <p:sp>
        <p:nvSpPr>
          <p:cNvPr id="168" name="Sev01"/>
          <p:cNvSpPr>
            <a:spLocks noChangeAspect="1"/>
          </p:cNvSpPr>
          <p:nvPr/>
        </p:nvSpPr>
        <p:spPr>
          <a:xfrm>
            <a:off x="8759226" y="2033023"/>
            <a:ext cx="906162" cy="90616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37951"/>
            <a:endParaRPr lang="en-US" sz="4800" dirty="0">
              <a:solidFill>
                <a:schemeClr val="tx1"/>
              </a:solidFill>
              <a:latin typeface="FontAwesome" pitchFamily="2" charset="0"/>
            </a:endParaRPr>
          </a:p>
        </p:txBody>
      </p:sp>
      <p:sp>
        <p:nvSpPr>
          <p:cNvPr id="169" name="Freeform 66"/>
          <p:cNvSpPr>
            <a:spLocks noEditPoints="1"/>
          </p:cNvSpPr>
          <p:nvPr/>
        </p:nvSpPr>
        <p:spPr bwMode="auto">
          <a:xfrm>
            <a:off x="9010921" y="2359440"/>
            <a:ext cx="402772" cy="321727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623B2A"/>
          </a:solidFill>
          <a:ln w="9525">
            <a:noFill/>
            <a:round/>
            <a:headEnd/>
            <a:tailEnd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3795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32279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>
          <a:xfrm>
            <a:off x="9767093" y="74285"/>
            <a:ext cx="313531" cy="254000"/>
          </a:xfrm>
          <a:prstGeom prst="rect">
            <a:avLst/>
          </a:prstGeom>
        </p:spPr>
        <p:txBody>
          <a:bodyPr/>
          <a:lstStyle/>
          <a:p>
            <a:fld id="{C136B7D2-B98C-44FD-8D04-7EC62A56497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00" name="TextBox 99"/>
          <p:cNvSpPr txBox="1"/>
          <p:nvPr/>
        </p:nvSpPr>
        <p:spPr>
          <a:xfrm>
            <a:off x="1097358" y="975533"/>
            <a:ext cx="891150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/>
                </a:solidFill>
                <a:latin typeface="+mj-lt"/>
                <a:ea typeface="+mj-ea"/>
                <a:cs typeface="Arial" panose="020B0604020202020204" pitchFamily="34" charset="0"/>
              </a:rPr>
              <a:t>льготное банковское кредитование</a:t>
            </a:r>
            <a:endParaRPr lang="ru-RU" sz="1400" b="1" dirty="0">
              <a:solidFill>
                <a:schemeClr val="accent1"/>
              </a:solidFill>
              <a:latin typeface="+mj-lt"/>
              <a:ea typeface="+mj-ea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13,5% для</a:t>
            </a:r>
            <a:r>
              <a:rPr lang="ru-RU" sz="1400" dirty="0">
                <a:solidFill>
                  <a:schemeClr val="accent2"/>
                </a:solidFill>
              </a:rPr>
              <a:t> </a:t>
            </a:r>
            <a:r>
              <a:rPr lang="ru-RU" sz="1400" dirty="0">
                <a:solidFill>
                  <a:schemeClr val="accent2"/>
                </a:solidFill>
                <a:latin typeface="+mj-lt"/>
              </a:rPr>
              <a:t>среднего</a:t>
            </a:r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 бизнеса</a:t>
            </a:r>
          </a:p>
          <a:p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15% для </a:t>
            </a:r>
            <a:r>
              <a:rPr lang="ru-RU" sz="1400" dirty="0">
                <a:solidFill>
                  <a:schemeClr val="accent2"/>
                </a:solidFill>
                <a:latin typeface="+mj-lt"/>
              </a:rPr>
              <a:t>малого</a:t>
            </a:r>
            <a:r>
              <a:rPr lang="ru-RU" sz="1400" dirty="0">
                <a:solidFill>
                  <a:schemeClr val="accent2"/>
                </a:solidFill>
              </a:rPr>
              <a:t> </a:t>
            </a:r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бизнеса</a:t>
            </a:r>
          </a:p>
          <a:p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3% для инновационных субъектов МСП</a:t>
            </a:r>
          </a:p>
          <a:p>
            <a:endParaRPr lang="ru-RU" sz="1600" dirty="0" smtClean="0">
              <a:solidFill>
                <a:schemeClr val="accent2"/>
              </a:solidFill>
              <a:latin typeface="+mj-lt"/>
            </a:endParaRPr>
          </a:p>
          <a:p>
            <a:endParaRPr lang="ru-RU" sz="1600" dirty="0">
              <a:solidFill>
                <a:schemeClr val="accent2"/>
              </a:solidFill>
              <a:latin typeface="+mj-lt"/>
            </a:endParaRPr>
          </a:p>
          <a:p>
            <a:endParaRPr lang="ru-RU" sz="1600" dirty="0" smtClean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76" name="Shape 288"/>
          <p:cNvSpPr txBox="1">
            <a:spLocks/>
          </p:cNvSpPr>
          <p:nvPr/>
        </p:nvSpPr>
        <p:spPr>
          <a:xfrm>
            <a:off x="515435" y="226244"/>
            <a:ext cx="8401587" cy="3274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283032"/>
              </a:buClr>
            </a:pPr>
            <a:r>
              <a:rPr lang="ru-RU" sz="2976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ФЕДЕРАЛЬНЫЕ</a:t>
            </a:r>
            <a:r>
              <a:rPr lang="ru-RU" sz="2976" dirty="0" smtClean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МЕРЫ ПОДДЕРЖКИ</a:t>
            </a:r>
            <a:endParaRPr lang="ru-RU" sz="2976" dirty="0">
              <a:solidFill>
                <a:srgbClr val="BB83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Shape 289"/>
          <p:cNvSpPr txBox="1">
            <a:spLocks/>
          </p:cNvSpPr>
          <p:nvPr/>
        </p:nvSpPr>
        <p:spPr>
          <a:xfrm>
            <a:off x="529222" y="612530"/>
            <a:ext cx="9274120" cy="208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Clr>
                <a:srgbClr val="787D82"/>
              </a:buClr>
            </a:pPr>
            <a:r>
              <a:rPr lang="ru-RU" sz="1323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132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преодоления </a:t>
            </a:r>
            <a:r>
              <a:rPr lang="ru-RU" sz="1323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санкционного</a:t>
            </a:r>
            <a:r>
              <a:rPr lang="ru-RU" sz="132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давления 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529221" y="820715"/>
            <a:ext cx="1494241" cy="59538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5" tIns="37802" rIns="75605" bIns="37802" rtlCol="0" anchor="ctr"/>
          <a:lstStyle/>
          <a:p>
            <a:pPr algn="ctr"/>
            <a:endParaRPr lang="ru-RU" sz="1543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 descr="логотип МБ нац проект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0386" y="-144182"/>
            <a:ext cx="1276911" cy="95834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2313" y="161111"/>
            <a:ext cx="592866" cy="44399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97357" y="3114016"/>
            <a:ext cx="8457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/>
                </a:solidFill>
                <a:latin typeface="+mj-lt"/>
                <a:ea typeface="+mj-ea"/>
                <a:cs typeface="Arial" panose="020B0604020202020204" pitchFamily="34" charset="0"/>
              </a:rPr>
              <a:t>продление лицензий и других разрешительных документов</a:t>
            </a:r>
            <a:endParaRPr lang="ru-RU" sz="1400" b="1" dirty="0">
              <a:solidFill>
                <a:schemeClr val="accent1"/>
              </a:solidFill>
              <a:latin typeface="+mj-lt"/>
              <a:ea typeface="+mj-ea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на 12 месяцев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356" y="3699040"/>
            <a:ext cx="8457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/>
                </a:solidFill>
                <a:latin typeface="+mj-lt"/>
                <a:ea typeface="+mj-ea"/>
                <a:cs typeface="Arial" panose="020B0604020202020204" pitchFamily="34" charset="0"/>
              </a:rPr>
              <a:t>мораторий на плановые проверки</a:t>
            </a:r>
          </a:p>
          <a:p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до конца 2022 года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357" y="4324793"/>
            <a:ext cx="8457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/>
                </a:solidFill>
                <a:latin typeface="+mj-lt"/>
                <a:ea typeface="+mj-ea"/>
                <a:cs typeface="Arial" panose="020B0604020202020204" pitchFamily="34" charset="0"/>
              </a:rPr>
              <a:t>мораторий </a:t>
            </a:r>
            <a:r>
              <a:rPr lang="ru-RU" sz="1400" b="1" dirty="0">
                <a:solidFill>
                  <a:schemeClr val="accent1"/>
                </a:solidFill>
                <a:latin typeface="+mj-lt"/>
                <a:ea typeface="+mj-ea"/>
                <a:cs typeface="Arial" panose="020B0604020202020204" pitchFamily="34" charset="0"/>
              </a:rPr>
              <a:t>на возбуждение дел о </a:t>
            </a:r>
            <a:r>
              <a:rPr lang="ru-RU" sz="1400" b="1" dirty="0" smtClean="0">
                <a:solidFill>
                  <a:schemeClr val="accent1"/>
                </a:solidFill>
                <a:latin typeface="+mj-lt"/>
                <a:ea typeface="+mj-ea"/>
                <a:cs typeface="Arial" panose="020B0604020202020204" pitchFamily="34" charset="0"/>
              </a:rPr>
              <a:t>банкротстве</a:t>
            </a:r>
          </a:p>
          <a:p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на 6 месяцев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97357" y="4995515"/>
            <a:ext cx="8457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/>
                </a:solidFill>
                <a:latin typeface="+mj-lt"/>
                <a:ea typeface="+mj-ea"/>
                <a:cs typeface="Arial" panose="020B0604020202020204" pitchFamily="34" charset="0"/>
              </a:rPr>
              <a:t>онлайн </a:t>
            </a:r>
            <a:r>
              <a:rPr lang="ru-RU" sz="1400" b="1" dirty="0">
                <a:solidFill>
                  <a:schemeClr val="accent1"/>
                </a:solidFill>
                <a:latin typeface="+mj-lt"/>
                <a:ea typeface="+mj-ea"/>
                <a:cs typeface="Arial" panose="020B0604020202020204" pitchFamily="34" charset="0"/>
              </a:rPr>
              <a:t>сервис «Биржа </a:t>
            </a:r>
            <a:r>
              <a:rPr lang="ru-RU" sz="1400" b="1" dirty="0" err="1">
                <a:solidFill>
                  <a:schemeClr val="accent1"/>
                </a:solidFill>
                <a:latin typeface="+mj-lt"/>
                <a:ea typeface="+mj-ea"/>
                <a:cs typeface="Arial" panose="020B0604020202020204" pitchFamily="34" charset="0"/>
              </a:rPr>
              <a:t>импортозамещения</a:t>
            </a:r>
            <a:r>
              <a:rPr lang="ru-RU" sz="1400" b="1" dirty="0">
                <a:solidFill>
                  <a:schemeClr val="accent1"/>
                </a:solidFill>
                <a:latin typeface="+mj-lt"/>
                <a:ea typeface="+mj-ea"/>
                <a:cs typeface="Arial" panose="020B0604020202020204" pitchFamily="34" charset="0"/>
              </a:rPr>
              <a:t>»</a:t>
            </a:r>
            <a:endParaRPr lang="ru-RU" sz="1400" dirty="0" smtClean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647509" y="1126360"/>
            <a:ext cx="360040" cy="3344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647509" y="3156141"/>
            <a:ext cx="360040" cy="3344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647509" y="3743483"/>
            <a:ext cx="360040" cy="3344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647509" y="4418594"/>
            <a:ext cx="360040" cy="3344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647509" y="5005936"/>
            <a:ext cx="360040" cy="3344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97356" y="1997931"/>
            <a:ext cx="36549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  <a:latin typeface="+mj-lt"/>
                <a:ea typeface="+mj-ea"/>
                <a:cs typeface="Arial" panose="020B0604020202020204" pitchFamily="34" charset="0"/>
              </a:rPr>
              <a:t>инвестиции</a:t>
            </a:r>
            <a:endParaRPr lang="ru-RU" sz="1400" b="1" dirty="0">
              <a:solidFill>
                <a:schemeClr val="accent1"/>
              </a:solidFill>
              <a:latin typeface="+mj-lt"/>
              <a:ea typeface="+mj-ea"/>
              <a:cs typeface="Arial" panose="020B0604020202020204" pitchFamily="34" charset="0"/>
            </a:endParaRPr>
          </a:p>
          <a:p>
            <a:r>
              <a:rPr lang="ru-RU" sz="1400" dirty="0">
                <a:solidFill>
                  <a:schemeClr val="accent2"/>
                </a:solidFill>
                <a:latin typeface="+mj-lt"/>
              </a:rPr>
              <a:t>от 3 </a:t>
            </a:r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млн. </a:t>
            </a:r>
            <a:r>
              <a:rPr lang="ru-RU" sz="1400" dirty="0">
                <a:solidFill>
                  <a:schemeClr val="accent2"/>
                </a:solidFill>
                <a:latin typeface="+mj-lt"/>
              </a:rPr>
              <a:t>руб. до 2 млрд. руб.</a:t>
            </a:r>
          </a:p>
          <a:p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срок кредита до </a:t>
            </a:r>
            <a:r>
              <a:rPr lang="ru-RU" sz="1400" dirty="0">
                <a:solidFill>
                  <a:schemeClr val="accent2"/>
                </a:solidFill>
                <a:latin typeface="+mj-lt"/>
              </a:rPr>
              <a:t>3 </a:t>
            </a:r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лет</a:t>
            </a:r>
            <a:endParaRPr lang="ru-RU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72360" y="1997931"/>
            <a:ext cx="43081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  <a:latin typeface="+mj-lt"/>
                <a:ea typeface="+mj-ea"/>
                <a:cs typeface="Arial" panose="020B0604020202020204" pitchFamily="34" charset="0"/>
              </a:rPr>
              <a:t>оборотные цели</a:t>
            </a:r>
            <a:endParaRPr lang="ru-RU" sz="1400" b="1" dirty="0">
              <a:solidFill>
                <a:schemeClr val="accent1"/>
              </a:solidFill>
              <a:latin typeface="+mj-lt"/>
              <a:ea typeface="+mj-ea"/>
              <a:cs typeface="Arial" panose="020B0604020202020204" pitchFamily="34" charset="0"/>
            </a:endParaRPr>
          </a:p>
          <a:p>
            <a:r>
              <a:rPr lang="ru-RU" sz="1400" dirty="0">
                <a:solidFill>
                  <a:schemeClr val="accent2"/>
                </a:solidFill>
                <a:latin typeface="+mj-lt"/>
              </a:rPr>
              <a:t>д</a:t>
            </a:r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о 300 млн. руб. </a:t>
            </a:r>
            <a:r>
              <a:rPr lang="ru-RU" sz="1400" dirty="0">
                <a:solidFill>
                  <a:schemeClr val="accent2"/>
                </a:solidFill>
                <a:latin typeface="+mj-lt"/>
              </a:rPr>
              <a:t>для малого </a:t>
            </a:r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бизнеса</a:t>
            </a:r>
            <a:endParaRPr lang="ru-RU" sz="1400" dirty="0">
              <a:solidFill>
                <a:schemeClr val="accent2"/>
              </a:solidFill>
              <a:latin typeface="+mj-lt"/>
            </a:endParaRPr>
          </a:p>
          <a:p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до 1 млрд. руб. </a:t>
            </a:r>
            <a:r>
              <a:rPr lang="ru-RU" sz="1400" dirty="0">
                <a:solidFill>
                  <a:schemeClr val="accent2"/>
                </a:solidFill>
                <a:latin typeface="+mj-lt"/>
              </a:rPr>
              <a:t>для </a:t>
            </a:r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среднего бизнеса</a:t>
            </a:r>
            <a:endParaRPr lang="ru-RU" sz="1400" dirty="0">
              <a:solidFill>
                <a:schemeClr val="accent2"/>
              </a:solidFill>
              <a:latin typeface="+mj-lt"/>
            </a:endParaRPr>
          </a:p>
          <a:p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срок </a:t>
            </a:r>
            <a:r>
              <a:rPr lang="ru-RU" sz="1400" dirty="0">
                <a:solidFill>
                  <a:schemeClr val="accent2"/>
                </a:solidFill>
                <a:latin typeface="+mj-lt"/>
              </a:rPr>
              <a:t>кредита до 1 </a:t>
            </a:r>
            <a:r>
              <a:rPr lang="ru-RU" sz="1400" dirty="0" smtClean="0">
                <a:solidFill>
                  <a:schemeClr val="accent2"/>
                </a:solidFill>
                <a:latin typeface="+mj-lt"/>
              </a:rPr>
              <a:t>года</a:t>
            </a:r>
            <a:endParaRPr lang="ru-RU" sz="1400" dirty="0">
              <a:solidFill>
                <a:schemeClr val="accent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0715789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 descr="логотип МБ нац проект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0386" y="-144182"/>
            <a:ext cx="1276911" cy="958346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2313" y="161111"/>
            <a:ext cx="592866" cy="443996"/>
          </a:xfrm>
          <a:prstGeom prst="rect">
            <a:avLst/>
          </a:prstGeom>
        </p:spPr>
      </p:pic>
      <p:sp>
        <p:nvSpPr>
          <p:cNvPr id="49" name="Shape 288"/>
          <p:cNvSpPr txBox="1">
            <a:spLocks/>
          </p:cNvSpPr>
          <p:nvPr/>
        </p:nvSpPr>
        <p:spPr>
          <a:xfrm>
            <a:off x="515435" y="226243"/>
            <a:ext cx="8401587" cy="3274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56026">
              <a:buClr>
                <a:srgbClr val="283032"/>
              </a:buClr>
            </a:pPr>
            <a:r>
              <a:rPr lang="ru-RU" sz="2976" dirty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ГРАНТЫ</a:t>
            </a:r>
            <a:r>
              <a:rPr lang="ru-RU" sz="2976" dirty="0">
                <a:solidFill>
                  <a:srgbClr val="BB83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ПРИОРИТЕТНЫХ СФЕРАХ</a:t>
            </a:r>
          </a:p>
        </p:txBody>
      </p:sp>
      <p:sp>
        <p:nvSpPr>
          <p:cNvPr id="50" name="Slide Number Placeholder 156"/>
          <p:cNvSpPr txBox="1">
            <a:spLocks/>
          </p:cNvSpPr>
          <p:nvPr/>
        </p:nvSpPr>
        <p:spPr>
          <a:xfrm>
            <a:off x="9765605" y="69637"/>
            <a:ext cx="315020" cy="252307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defPPr>
              <a:defRPr lang="en-US"/>
            </a:defPPr>
            <a:lvl1pPr marL="0" algn="ctr" defTabSz="1031626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52948"/>
            <a:fld id="{19913D84-385F-40E9-86FD-55A464649CD7}" type="slidenum">
              <a:rPr lang="en-US" sz="868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endParaRPr lang="en-US" sz="868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29222" y="820715"/>
            <a:ext cx="1494241" cy="59538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6026"/>
            <a:endParaRPr lang="ru-RU" sz="1654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Shape 289"/>
          <p:cNvSpPr txBox="1">
            <a:spLocks/>
          </p:cNvSpPr>
          <p:nvPr/>
        </p:nvSpPr>
        <p:spPr>
          <a:xfrm>
            <a:off x="529222" y="612529"/>
            <a:ext cx="9274120" cy="130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defTabSz="756026">
              <a:buClr>
                <a:srgbClr val="787D82"/>
              </a:buClr>
            </a:pPr>
            <a:r>
              <a:rPr lang="ru-RU" sz="132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Алтайского края по развитию предпринимательства и рыночной	инфраструктуры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0E87C37-6856-4181-95C3-09C824AF3F65}"/>
              </a:ext>
            </a:extLst>
          </p:cNvPr>
          <p:cNvSpPr/>
          <p:nvPr/>
        </p:nvSpPr>
        <p:spPr>
          <a:xfrm>
            <a:off x="7860386" y="4776294"/>
            <a:ext cx="1990783" cy="563453"/>
          </a:xfrm>
          <a:prstGeom prst="rect">
            <a:avLst/>
          </a:prstGeom>
        </p:spPr>
        <p:txBody>
          <a:bodyPr wrap="square" lIns="100803" tIns="50402" rIns="100803" bIns="50402">
            <a:spAutoFit/>
          </a:bodyPr>
          <a:lstStyle/>
          <a:p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        altsmb.ru</a:t>
            </a:r>
          </a:p>
          <a:p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       </a:t>
            </a:r>
            <a:r>
              <a:rPr lang="ru-RU" sz="15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(3852) 24-24-82</a:t>
            </a:r>
            <a:endParaRPr lang="ru-RU" sz="1500" dirty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12" name="Picture 6" descr="C:\Users\1\Desktop\phone-outline-128.png">
            <a:extLst>
              <a:ext uri="{FF2B5EF4-FFF2-40B4-BE49-F238E27FC236}">
                <a16:creationId xmlns="" xmlns:a16="http://schemas.microsoft.com/office/drawing/2014/main" id="{1248DF15-6F0F-43FF-97E5-CC549DE3F3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2170" y="5073426"/>
            <a:ext cx="216733" cy="20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1\Desktop\language-128.png">
            <a:extLst>
              <a:ext uri="{FF2B5EF4-FFF2-40B4-BE49-F238E27FC236}">
                <a16:creationId xmlns="" xmlns:a16="http://schemas.microsoft.com/office/drawing/2014/main" id="{2BA2B0AA-BF65-4C33-AC00-0D0EB57A2F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0653" y="4878730"/>
            <a:ext cx="176292" cy="16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>
            <a:extLst>
              <a:ext uri="{FF2B5EF4-FFF2-40B4-BE49-F238E27FC236}">
                <a16:creationId xmlns="" xmlns:a16="http://schemas.microsoft.com/office/drawing/2014/main" id="{29CC119D-0562-4A8A-926C-1EDAA6B9F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222" y="1056940"/>
            <a:ext cx="3574986" cy="1091351"/>
          </a:xfrm>
        </p:spPr>
        <p:txBody>
          <a:bodyPr>
            <a:normAutofit/>
          </a:bodyPr>
          <a:lstStyle/>
          <a:p>
            <a:r>
              <a:rPr lang="ru-RU" sz="1600" b="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400" cap="none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млн.</a:t>
            </a:r>
            <a:r>
              <a:rPr lang="ru-RU" sz="24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 </a:t>
            </a:r>
            <a:br>
              <a:rPr lang="ru-RU" sz="1600" b="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2400" b="0" cap="none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cap="none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70% </a:t>
            </a: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стоимости проекта 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="" xmlns:a16="http://schemas.microsoft.com/office/drawing/2014/main" id="{08D8802C-3B85-410D-9CC9-DB382E4025B5}"/>
              </a:ext>
            </a:extLst>
          </p:cNvPr>
          <p:cNvSpPr txBox="1">
            <a:spLocks/>
          </p:cNvSpPr>
          <p:nvPr/>
        </p:nvSpPr>
        <p:spPr>
          <a:xfrm>
            <a:off x="515435" y="2238282"/>
            <a:ext cx="9421421" cy="2191110"/>
          </a:xfrm>
          <a:prstGeom prst="rect">
            <a:avLst/>
          </a:prstGeom>
        </p:spPr>
        <p:txBody>
          <a:bodyPr wrap="none" lIns="0" tIns="0" rIns="0" bIns="0" anchor="ctr" anchorCtr="0">
            <a:normAutofit fontScale="8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2381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Приоритетные сферы в 2021 году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предприятий общественного питания и придорожного </a:t>
            </a: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сервиса </a:t>
            </a:r>
            <a:r>
              <a:rPr lang="ru-RU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сельских </a:t>
            </a: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территориях;</a:t>
            </a:r>
            <a:endParaRPr lang="ru-RU" sz="18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Индустрия </a:t>
            </a:r>
            <a:r>
              <a:rPr lang="ru-RU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детских </a:t>
            </a: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товаров;</a:t>
            </a:r>
            <a:endParaRPr lang="ru-RU" sz="18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Ремесленное мастерство;</a:t>
            </a:r>
            <a:endParaRPr lang="ru-RU" sz="18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торговли в сельских территориях, за исключением </a:t>
            </a: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административных центров</a:t>
            </a:r>
          </a:p>
          <a:p>
            <a:pPr>
              <a:lnSpc>
                <a:spcPct val="120000"/>
              </a:lnSpc>
            </a:pPr>
            <a:r>
              <a:rPr lang="ru-RU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муниципальных районов;</a:t>
            </a:r>
            <a:endParaRPr lang="ru-RU" sz="18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частной врачебной практики в сельских </a:t>
            </a: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территориях;</a:t>
            </a:r>
            <a:endParaRPr lang="ru-RU" sz="18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сети пунктов технического осмотра автомототранспортных средств в сельских территориях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ru-RU" sz="11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Preview of your QR Code">
            <a:extLst>
              <a:ext uri="{FF2B5EF4-FFF2-40B4-BE49-F238E27FC236}">
                <a16:creationId xmlns="" xmlns:a16="http://schemas.microsoft.com/office/drawing/2014/main" id="{D9F803BD-E14C-41B0-B003-5145614F4F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9472" y="4675166"/>
            <a:ext cx="745522" cy="74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16722" y="4456581"/>
            <a:ext cx="6799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b="1" dirty="0" smtClean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</a:t>
            </a:r>
            <a:r>
              <a:rPr lang="ru-RU" b="1" dirty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году </a:t>
            </a:r>
            <a:r>
              <a:rPr lang="ru-RU" b="1" dirty="0" smtClean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предоставлены</a:t>
            </a:r>
            <a:r>
              <a:rPr lang="ru-RU" sz="2400" b="1" dirty="0" smtClean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6E482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ru-RU" sz="2400" b="1" dirty="0" smtClean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субъектам малого и среднего предпринимательства </a:t>
            </a:r>
            <a:r>
              <a:rPr lang="ru-RU" b="1" dirty="0" smtClean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b="1" dirty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сумму </a:t>
            </a:r>
            <a:r>
              <a:rPr lang="ru-RU" b="1" dirty="0" smtClean="0">
                <a:solidFill>
                  <a:srgbClr val="6E482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9,2</a:t>
            </a:r>
            <a:r>
              <a:rPr lang="ru-RU" b="1" dirty="0" smtClean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млн. </a:t>
            </a:r>
            <a:r>
              <a:rPr lang="ru-RU" b="1" dirty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297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 descr="логотип МБ нац проект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0386" y="-144182"/>
            <a:ext cx="1276911" cy="958346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2313" y="161111"/>
            <a:ext cx="592866" cy="443996"/>
          </a:xfrm>
          <a:prstGeom prst="rect">
            <a:avLst/>
          </a:prstGeom>
        </p:spPr>
      </p:pic>
      <p:sp>
        <p:nvSpPr>
          <p:cNvPr id="49" name="Shape 288"/>
          <p:cNvSpPr txBox="1">
            <a:spLocks/>
          </p:cNvSpPr>
          <p:nvPr/>
        </p:nvSpPr>
        <p:spPr>
          <a:xfrm>
            <a:off x="515435" y="226243"/>
            <a:ext cx="8401587" cy="3274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56026">
              <a:buClr>
                <a:srgbClr val="283032"/>
              </a:buClr>
            </a:pPr>
            <a:r>
              <a:rPr lang="ru-RU" sz="2976" dirty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СУБСИДИИ</a:t>
            </a:r>
            <a:r>
              <a:rPr lang="ru-RU" sz="2976" dirty="0">
                <a:solidFill>
                  <a:srgbClr val="BB83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ОБОРУДОВАНИЕ</a:t>
            </a:r>
          </a:p>
        </p:txBody>
      </p:sp>
      <p:sp>
        <p:nvSpPr>
          <p:cNvPr id="50" name="Slide Number Placeholder 156"/>
          <p:cNvSpPr txBox="1">
            <a:spLocks/>
          </p:cNvSpPr>
          <p:nvPr/>
        </p:nvSpPr>
        <p:spPr>
          <a:xfrm>
            <a:off x="9765605" y="69637"/>
            <a:ext cx="315020" cy="252307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defPPr>
              <a:defRPr lang="en-US"/>
            </a:defPPr>
            <a:lvl1pPr marL="0" algn="ctr" defTabSz="1031626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52948"/>
            <a:fld id="{6989A502-48CA-4AD5-8363-4BDEC273C746}" type="slidenum">
              <a:rPr lang="en-US" sz="868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endParaRPr lang="en-US" sz="868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29222" y="820715"/>
            <a:ext cx="1494241" cy="59538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6026"/>
            <a:endParaRPr lang="ru-RU" sz="1654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Заголовок 1">
            <a:extLst>
              <a:ext uri="{FF2B5EF4-FFF2-40B4-BE49-F238E27FC236}">
                <a16:creationId xmlns="" xmlns:a16="http://schemas.microsoft.com/office/drawing/2014/main" id="{A58A0848-2E65-4A7F-9A69-F5850F9DE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5390" y="509244"/>
            <a:ext cx="4236845" cy="1914030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приобретение оборудования</a:t>
            </a:r>
            <a:r>
              <a:rPr lang="ru-RU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ru-RU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400" cap="none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млн.</a:t>
            </a:r>
            <a:r>
              <a:rPr lang="ru-RU" sz="24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 </a:t>
            </a:r>
            <a:br>
              <a:rPr lang="ru-RU" sz="1600" b="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2400" b="0" cap="none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cap="none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 </a:t>
            </a: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понесенных затрат</a:t>
            </a:r>
          </a:p>
        </p:txBody>
      </p:sp>
      <p:sp>
        <p:nvSpPr>
          <p:cNvPr id="56" name="Заголовок 1">
            <a:extLst>
              <a:ext uri="{FF2B5EF4-FFF2-40B4-BE49-F238E27FC236}">
                <a16:creationId xmlns="" xmlns:a16="http://schemas.microsoft.com/office/drawing/2014/main" id="{9FEC9314-90E7-4D89-9A61-9E29B14D50EB}"/>
              </a:ext>
            </a:extLst>
          </p:cNvPr>
          <p:cNvSpPr txBox="1">
            <a:spLocks/>
          </p:cNvSpPr>
          <p:nvPr/>
        </p:nvSpPr>
        <p:spPr>
          <a:xfrm>
            <a:off x="5846571" y="1718481"/>
            <a:ext cx="4236845" cy="191403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2381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первый взнос по лизингу:</a:t>
            </a:r>
          </a:p>
          <a:p>
            <a:pPr algn="ctr"/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4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млн.</a:t>
            </a: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 </a:t>
            </a:r>
            <a:b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2400" b="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70% </a:t>
            </a: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первого взноса</a:t>
            </a:r>
          </a:p>
        </p:txBody>
      </p:sp>
      <p:sp>
        <p:nvSpPr>
          <p:cNvPr id="16" name="Shape 289">
            <a:extLst>
              <a:ext uri="{FF2B5EF4-FFF2-40B4-BE49-F238E27FC236}">
                <a16:creationId xmlns="" xmlns:a16="http://schemas.microsoft.com/office/drawing/2014/main" id="{A4170294-A624-48B8-8560-1C760BFD7969}"/>
              </a:ext>
            </a:extLst>
          </p:cNvPr>
          <p:cNvSpPr txBox="1">
            <a:spLocks/>
          </p:cNvSpPr>
          <p:nvPr/>
        </p:nvSpPr>
        <p:spPr>
          <a:xfrm>
            <a:off x="529222" y="612529"/>
            <a:ext cx="9274120" cy="130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defTabSz="756026">
              <a:buClr>
                <a:srgbClr val="787D82"/>
              </a:buClr>
            </a:pPr>
            <a:r>
              <a:rPr lang="ru-RU" sz="132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Алтайского края по развитию предпринимательства и рыночной	инфраструктуры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B80BC954-127C-4F21-AD21-91A63DF624DF}"/>
              </a:ext>
            </a:extLst>
          </p:cNvPr>
          <p:cNvSpPr/>
          <p:nvPr/>
        </p:nvSpPr>
        <p:spPr>
          <a:xfrm>
            <a:off x="7860386" y="4776294"/>
            <a:ext cx="1990783" cy="563453"/>
          </a:xfrm>
          <a:prstGeom prst="rect">
            <a:avLst/>
          </a:prstGeom>
        </p:spPr>
        <p:txBody>
          <a:bodyPr wrap="square" lIns="100803" tIns="50402" rIns="100803" bIns="50402">
            <a:spAutoFit/>
          </a:bodyPr>
          <a:lstStyle/>
          <a:p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        altsmb.ru</a:t>
            </a:r>
          </a:p>
          <a:p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       </a:t>
            </a:r>
            <a:r>
              <a:rPr lang="ru-RU" sz="15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(3852) 24-24-82</a:t>
            </a:r>
            <a:endParaRPr lang="ru-RU" sz="1500" dirty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19" name="Picture 6" descr="C:\Users\1\Desktop\phone-outline-128.png">
            <a:extLst>
              <a:ext uri="{FF2B5EF4-FFF2-40B4-BE49-F238E27FC236}">
                <a16:creationId xmlns="" xmlns:a16="http://schemas.microsoft.com/office/drawing/2014/main" id="{405D9139-9D85-4680-ACA9-AE4507359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2170" y="5073426"/>
            <a:ext cx="216733" cy="20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1\Desktop\language-128.png">
            <a:extLst>
              <a:ext uri="{FF2B5EF4-FFF2-40B4-BE49-F238E27FC236}">
                <a16:creationId xmlns="" xmlns:a16="http://schemas.microsoft.com/office/drawing/2014/main" id="{1A2A9503-81CE-4283-A7BB-848BB890B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0653" y="4878730"/>
            <a:ext cx="176292" cy="16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Preview of your QR Code">
            <a:extLst>
              <a:ext uri="{FF2B5EF4-FFF2-40B4-BE49-F238E27FC236}">
                <a16:creationId xmlns="" xmlns:a16="http://schemas.microsoft.com/office/drawing/2014/main" id="{E59B9B37-7CC9-4B04-AA43-3A889C8B6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9472" y="4675166"/>
            <a:ext cx="745522" cy="74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D23D3ED8-4B28-4599-850A-A9315614A3C5}"/>
              </a:ext>
            </a:extLst>
          </p:cNvPr>
          <p:cNvSpPr txBox="1"/>
          <p:nvPr/>
        </p:nvSpPr>
        <p:spPr>
          <a:xfrm>
            <a:off x="431800" y="3399830"/>
            <a:ext cx="9133389" cy="1194395"/>
          </a:xfrm>
          <a:prstGeom prst="rect">
            <a:avLst/>
          </a:prstGeom>
          <a:solidFill>
            <a:srgbClr val="F4E2D8"/>
          </a:solidFill>
          <a:effectLst/>
        </p:spPr>
        <p:txBody>
          <a:bodyPr wrap="square" lIns="100803" tIns="50402" rIns="100803" bIns="50402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Критерии: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- осуществление деятельность более 2 лет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- численность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наемных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работников 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- уровень заработной платы</a:t>
            </a:r>
            <a:endParaRPr lang="ru-RU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431800" y="2106110"/>
            <a:ext cx="361968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платежи по лизингу свыше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млн.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рублей: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2400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  <a:r>
              <a:rPr lang="ru-RU" sz="24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понесенных затрат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2644" y="4775943"/>
            <a:ext cx="6799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b="1" dirty="0" smtClean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</a:t>
            </a:r>
            <a:r>
              <a:rPr lang="ru-RU" sz="1600" b="1" dirty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году </a:t>
            </a:r>
            <a:r>
              <a:rPr lang="ru-RU" sz="1600" b="1" dirty="0" smtClean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предоставлены</a:t>
            </a:r>
            <a:r>
              <a:rPr lang="ru-RU" sz="2000" b="1" dirty="0" smtClean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6E482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157</a:t>
            </a:r>
            <a:r>
              <a:rPr lang="ru-RU" sz="2000" b="1" dirty="0" smtClean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субъектам малого и среднего предпринимательства </a:t>
            </a:r>
            <a:r>
              <a:rPr lang="ru-RU" sz="1600" b="1" dirty="0" smtClean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600" b="1" dirty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сумму </a:t>
            </a:r>
            <a:r>
              <a:rPr lang="ru-RU" sz="1600" b="1" dirty="0" smtClean="0">
                <a:solidFill>
                  <a:srgbClr val="6E482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195,2</a:t>
            </a:r>
            <a:r>
              <a:rPr lang="ru-RU" sz="1600" b="1" dirty="0" smtClean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млн. </a:t>
            </a:r>
            <a:r>
              <a:rPr lang="ru-RU" sz="1600" b="1" dirty="0">
                <a:solidFill>
                  <a:srgbClr val="E96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3647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 descr="логотип МБ нац проект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0386" y="-144182"/>
            <a:ext cx="1276911" cy="958346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2313" y="161111"/>
            <a:ext cx="592866" cy="443996"/>
          </a:xfrm>
          <a:prstGeom prst="rect">
            <a:avLst/>
          </a:prstGeom>
        </p:spPr>
      </p:pic>
      <p:sp>
        <p:nvSpPr>
          <p:cNvPr id="49" name="Shape 288"/>
          <p:cNvSpPr txBox="1">
            <a:spLocks/>
          </p:cNvSpPr>
          <p:nvPr/>
        </p:nvSpPr>
        <p:spPr>
          <a:xfrm>
            <a:off x="515435" y="226243"/>
            <a:ext cx="8401587" cy="3274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56026">
              <a:buClr>
                <a:srgbClr val="283032"/>
              </a:buClr>
            </a:pPr>
            <a:r>
              <a:rPr lang="ru-RU" sz="2976" dirty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</a:t>
            </a:r>
            <a:r>
              <a:rPr lang="ru-RU" sz="2976" dirty="0">
                <a:solidFill>
                  <a:srgbClr val="BB83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«МОЙ БИЗНЕС»</a:t>
            </a:r>
          </a:p>
        </p:txBody>
      </p:sp>
      <p:sp>
        <p:nvSpPr>
          <p:cNvPr id="50" name="Slide Number Placeholder 156"/>
          <p:cNvSpPr txBox="1">
            <a:spLocks/>
          </p:cNvSpPr>
          <p:nvPr/>
        </p:nvSpPr>
        <p:spPr>
          <a:xfrm>
            <a:off x="9765605" y="69637"/>
            <a:ext cx="315020" cy="252307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defPPr>
              <a:defRPr lang="en-US"/>
            </a:defPPr>
            <a:lvl1pPr marL="0" algn="ctr" defTabSz="1031626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52948"/>
            <a:fld id="{BF4E099C-DD9F-4BD7-A937-708D168BF3E2}" type="slidenum">
              <a:rPr lang="en-US" sz="868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fld>
            <a:endParaRPr lang="en-US" sz="868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29222" y="820715"/>
            <a:ext cx="1494241" cy="59538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6026"/>
            <a:endParaRPr lang="ru-RU" sz="1654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hape 289">
            <a:extLst>
              <a:ext uri="{FF2B5EF4-FFF2-40B4-BE49-F238E27FC236}">
                <a16:creationId xmlns="" xmlns:a16="http://schemas.microsoft.com/office/drawing/2014/main" id="{A4170294-A624-48B8-8560-1C760BFD7969}"/>
              </a:ext>
            </a:extLst>
          </p:cNvPr>
          <p:cNvSpPr txBox="1">
            <a:spLocks/>
          </p:cNvSpPr>
          <p:nvPr/>
        </p:nvSpPr>
        <p:spPr>
          <a:xfrm>
            <a:off x="529222" y="612529"/>
            <a:ext cx="9274120" cy="130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defTabSz="756026">
              <a:buClr>
                <a:srgbClr val="787D82"/>
              </a:buClr>
            </a:pPr>
            <a:r>
              <a:rPr lang="ru-RU" sz="132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комплексная поддержка вашего бизнеса</a:t>
            </a:r>
          </a:p>
        </p:txBody>
      </p:sp>
      <p:pic>
        <p:nvPicPr>
          <p:cNvPr id="24" name="Picture 2">
            <a:extLst>
              <a:ext uri="{FF2B5EF4-FFF2-40B4-BE49-F238E27FC236}">
                <a16:creationId xmlns="" xmlns:a16="http://schemas.microsoft.com/office/drawing/2014/main" id="{C5AD2B16-6D76-4379-BBDC-4A039DCF33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97"/>
          <a:stretch/>
        </p:blipFill>
        <p:spPr bwMode="auto">
          <a:xfrm>
            <a:off x="2269319" y="794506"/>
            <a:ext cx="7811306" cy="478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Preview of your QR Code">
            <a:extLst>
              <a:ext uri="{FF2B5EF4-FFF2-40B4-BE49-F238E27FC236}">
                <a16:creationId xmlns="" xmlns:a16="http://schemas.microsoft.com/office/drawing/2014/main" id="{85D373AD-6D13-4EB6-AA2E-40C1C20FF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784" y="3051299"/>
            <a:ext cx="2223665" cy="222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589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 descr="логотип МБ нац проект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0386" y="-144182"/>
            <a:ext cx="1276911" cy="958346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2313" y="161111"/>
            <a:ext cx="592866" cy="443996"/>
          </a:xfrm>
          <a:prstGeom prst="rect">
            <a:avLst/>
          </a:prstGeom>
        </p:spPr>
      </p:pic>
      <p:sp>
        <p:nvSpPr>
          <p:cNvPr id="49" name="Shape 288"/>
          <p:cNvSpPr txBox="1">
            <a:spLocks/>
          </p:cNvSpPr>
          <p:nvPr/>
        </p:nvSpPr>
        <p:spPr>
          <a:xfrm>
            <a:off x="515435" y="226243"/>
            <a:ext cx="8401587" cy="3274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56026">
              <a:buClr>
                <a:srgbClr val="283032"/>
              </a:buClr>
            </a:pPr>
            <a:r>
              <a:rPr lang="ru-RU" sz="2976" dirty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КОНТАКТНАЯ</a:t>
            </a:r>
            <a:r>
              <a:rPr lang="ru-RU" sz="2976" dirty="0">
                <a:solidFill>
                  <a:srgbClr val="BB83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ИНФОРМАЦИЯ</a:t>
            </a:r>
          </a:p>
        </p:txBody>
      </p:sp>
      <p:sp>
        <p:nvSpPr>
          <p:cNvPr id="50" name="Slide Number Placeholder 156"/>
          <p:cNvSpPr txBox="1">
            <a:spLocks/>
          </p:cNvSpPr>
          <p:nvPr/>
        </p:nvSpPr>
        <p:spPr>
          <a:xfrm>
            <a:off x="9765605" y="69637"/>
            <a:ext cx="315020" cy="252307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defPPr>
              <a:defRPr lang="en-US"/>
            </a:defPPr>
            <a:lvl1pPr marL="0" algn="ctr" defTabSz="1031626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52948"/>
            <a:fld id="{7C89B805-3A3A-44EE-B291-B0C403B2EEC8}" type="slidenum">
              <a:rPr lang="en-US" sz="868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fld>
            <a:endParaRPr lang="en-US" sz="868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29222" y="820715"/>
            <a:ext cx="1494241" cy="59538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6026"/>
            <a:endParaRPr lang="ru-RU" sz="1654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6AF5520C-A71B-40AC-B4D2-C8FE7838039A}"/>
              </a:ext>
            </a:extLst>
          </p:cNvPr>
          <p:cNvSpPr txBox="1"/>
          <p:nvPr/>
        </p:nvSpPr>
        <p:spPr>
          <a:xfrm>
            <a:off x="1079873" y="1146077"/>
            <a:ext cx="712879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Алтайского края по развитию предпринимательства </a:t>
            </a:r>
            <a:br>
              <a:rPr lang="ru-RU" sz="16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рыночной инфраструктуры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г. Барнаул, ул. Молодежная, 26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3F9E71BA-1BB9-4729-8471-919DDAFF4865}"/>
              </a:ext>
            </a:extLst>
          </p:cNvPr>
          <p:cNvSpPr/>
          <p:nvPr/>
        </p:nvSpPr>
        <p:spPr>
          <a:xfrm>
            <a:off x="884055" y="2037921"/>
            <a:ext cx="2278815" cy="594231"/>
          </a:xfrm>
          <a:prstGeom prst="rect">
            <a:avLst/>
          </a:prstGeom>
        </p:spPr>
        <p:txBody>
          <a:bodyPr wrap="square" lIns="100803" tIns="50402" rIns="100803" bIns="50402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  <a:cs typeface="Arial" pitchFamily="34" charset="0"/>
              </a:rPr>
              <a:t>        altsmb.ru</a:t>
            </a:r>
          </a:p>
          <a:p>
            <a:r>
              <a:rPr lang="en-US" sz="1600" dirty="0">
                <a:solidFill>
                  <a:prstClr val="black"/>
                </a:solidFill>
                <a:cs typeface="Arial" pitchFamily="34" charset="0"/>
              </a:rPr>
              <a:t>       </a:t>
            </a:r>
            <a:r>
              <a:rPr lang="ru-RU" sz="16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600" dirty="0">
                <a:solidFill>
                  <a:prstClr val="black"/>
                </a:solidFill>
                <a:cs typeface="Arial" pitchFamily="34" charset="0"/>
              </a:rPr>
              <a:t>(3852) 24-24-82</a:t>
            </a:r>
            <a:endParaRPr lang="ru-RU" sz="1600" dirty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21" name="Picture 6" descr="C:\Users\1\Desktop\phone-outline-128.png">
            <a:extLst>
              <a:ext uri="{FF2B5EF4-FFF2-40B4-BE49-F238E27FC236}">
                <a16:creationId xmlns="" xmlns:a16="http://schemas.microsoft.com/office/drawing/2014/main" id="{DA92BE71-198C-4707-B7E4-B1686ED01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8062" y="2367445"/>
            <a:ext cx="248091" cy="20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:\Users\1\Desktop\language-128.png">
            <a:extLst>
              <a:ext uri="{FF2B5EF4-FFF2-40B4-BE49-F238E27FC236}">
                <a16:creationId xmlns="" xmlns:a16="http://schemas.microsoft.com/office/drawing/2014/main" id="{65A11014-500F-464C-8FF1-82FE721A9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322" y="2140357"/>
            <a:ext cx="201798" cy="16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8D0FF273-B38E-48A2-A2C3-4537E1BA7DB3}"/>
              </a:ext>
            </a:extLst>
          </p:cNvPr>
          <p:cNvSpPr txBox="1"/>
          <p:nvPr/>
        </p:nvSpPr>
        <p:spPr>
          <a:xfrm>
            <a:off x="1079873" y="2827161"/>
            <a:ext cx="7128792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«Мой бизнес»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г. Барнаул, ул. Мало-Тобольская, 19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2354B11F-C484-4CC3-9254-87925C8C1087}"/>
              </a:ext>
            </a:extLst>
          </p:cNvPr>
          <p:cNvSpPr/>
          <p:nvPr/>
        </p:nvSpPr>
        <p:spPr>
          <a:xfrm>
            <a:off x="885800" y="3437986"/>
            <a:ext cx="2473525" cy="594231"/>
          </a:xfrm>
          <a:prstGeom prst="rect">
            <a:avLst/>
          </a:prstGeom>
        </p:spPr>
        <p:txBody>
          <a:bodyPr wrap="square" lIns="100803" tIns="50402" rIns="100803" bIns="50402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  <a:cs typeface="Arial" pitchFamily="34" charset="0"/>
              </a:rPr>
              <a:t>        </a:t>
            </a:r>
            <a:r>
              <a:rPr lang="ru-RU" sz="1600" dirty="0">
                <a:solidFill>
                  <a:prstClr val="black"/>
                </a:solidFill>
                <a:cs typeface="Arial" pitchFamily="34" charset="0"/>
              </a:rPr>
              <a:t>мойбизнес22.рф</a:t>
            </a:r>
            <a:endParaRPr lang="en-US" sz="1600" dirty="0">
              <a:solidFill>
                <a:prstClr val="black"/>
              </a:solidFill>
              <a:cs typeface="Arial" pitchFamily="34" charset="0"/>
            </a:endParaRPr>
          </a:p>
          <a:p>
            <a:r>
              <a:rPr lang="en-US" sz="1600" dirty="0">
                <a:solidFill>
                  <a:prstClr val="black"/>
                </a:solidFill>
                <a:cs typeface="Arial" pitchFamily="34" charset="0"/>
              </a:rPr>
              <a:t>       </a:t>
            </a:r>
            <a:r>
              <a:rPr lang="ru-RU" sz="1600" dirty="0">
                <a:solidFill>
                  <a:prstClr val="black"/>
                </a:solidFill>
                <a:cs typeface="Arial" pitchFamily="34" charset="0"/>
              </a:rPr>
              <a:t> 8-800-222-83-22</a:t>
            </a:r>
          </a:p>
        </p:txBody>
      </p:sp>
      <p:pic>
        <p:nvPicPr>
          <p:cNvPr id="25" name="Picture 6" descr="C:\Users\1\Desktop\phone-outline-128.png">
            <a:extLst>
              <a:ext uri="{FF2B5EF4-FFF2-40B4-BE49-F238E27FC236}">
                <a16:creationId xmlns="" xmlns:a16="http://schemas.microsoft.com/office/drawing/2014/main" id="{9217A708-4BAE-492A-A9CA-4DA5D24AE7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9720" y="3766912"/>
            <a:ext cx="216733" cy="20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C:\Users\1\Desktop\language-128.png">
            <a:extLst>
              <a:ext uri="{FF2B5EF4-FFF2-40B4-BE49-F238E27FC236}">
                <a16:creationId xmlns="" xmlns:a16="http://schemas.microsoft.com/office/drawing/2014/main" id="{59F4422E-D179-4C77-895B-739AD4FDD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1606" y="3540422"/>
            <a:ext cx="176292" cy="16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782F432F-EA2C-4074-8EF5-EB0EFB277D68}"/>
              </a:ext>
            </a:extLst>
          </p:cNvPr>
          <p:cNvSpPr txBox="1"/>
          <p:nvPr/>
        </p:nvSpPr>
        <p:spPr>
          <a:xfrm>
            <a:off x="1079665" y="4312682"/>
            <a:ext cx="7128792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Алтайский фонд финансирования предпринимательства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г. Барнаул, ул. Мало-Тобольская, 19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24585F00-4B81-4E6D-9D18-84A109E37B42}"/>
              </a:ext>
            </a:extLst>
          </p:cNvPr>
          <p:cNvSpPr/>
          <p:nvPr/>
        </p:nvSpPr>
        <p:spPr>
          <a:xfrm>
            <a:off x="885592" y="4923507"/>
            <a:ext cx="2473525" cy="594231"/>
          </a:xfrm>
          <a:prstGeom prst="rect">
            <a:avLst/>
          </a:prstGeom>
        </p:spPr>
        <p:txBody>
          <a:bodyPr wrap="square" lIns="100803" tIns="50402" rIns="100803" bIns="50402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  <a:cs typeface="Arial" pitchFamily="34" charset="0"/>
              </a:rPr>
              <a:t>        afmz.ru</a:t>
            </a:r>
          </a:p>
          <a:p>
            <a:r>
              <a:rPr lang="en-US" sz="1600" dirty="0">
                <a:solidFill>
                  <a:prstClr val="black"/>
                </a:solidFill>
                <a:cs typeface="Arial" pitchFamily="34" charset="0"/>
              </a:rPr>
              <a:t>       </a:t>
            </a:r>
            <a:r>
              <a:rPr lang="ru-RU" sz="1600" dirty="0">
                <a:solidFill>
                  <a:prstClr val="black"/>
                </a:solidFill>
                <a:cs typeface="Arial" pitchFamily="34" charset="0"/>
              </a:rPr>
              <a:t> (3852) 996-406</a:t>
            </a:r>
          </a:p>
        </p:txBody>
      </p:sp>
      <p:pic>
        <p:nvPicPr>
          <p:cNvPr id="33" name="Picture 6" descr="C:\Users\1\Desktop\phone-outline-128.png">
            <a:extLst>
              <a:ext uri="{FF2B5EF4-FFF2-40B4-BE49-F238E27FC236}">
                <a16:creationId xmlns="" xmlns:a16="http://schemas.microsoft.com/office/drawing/2014/main" id="{64EBAFBC-4933-4D60-BEF9-C05DBC7FB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9512" y="5252433"/>
            <a:ext cx="216733" cy="20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C:\Users\1\Desktop\language-128.png">
            <a:extLst>
              <a:ext uri="{FF2B5EF4-FFF2-40B4-BE49-F238E27FC236}">
                <a16:creationId xmlns="" xmlns:a16="http://schemas.microsoft.com/office/drawing/2014/main" id="{18E670FD-E90A-4511-A51B-716B65320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1398" y="5025943"/>
            <a:ext cx="176292" cy="16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Preview of your QR Code">
            <a:extLst>
              <a:ext uri="{FF2B5EF4-FFF2-40B4-BE49-F238E27FC236}">
                <a16:creationId xmlns="" xmlns:a16="http://schemas.microsoft.com/office/drawing/2014/main" id="{5FA97488-794D-443F-835A-98B44FCF0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85307" y="3048521"/>
            <a:ext cx="946878" cy="94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Preview of your QR Code">
            <a:extLst>
              <a:ext uri="{FF2B5EF4-FFF2-40B4-BE49-F238E27FC236}">
                <a16:creationId xmlns="" xmlns:a16="http://schemas.microsoft.com/office/drawing/2014/main" id="{B54949D7-B50B-4A79-AAE7-45589EA13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85307" y="1353375"/>
            <a:ext cx="946878" cy="94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Preview of your QR Code">
            <a:extLst>
              <a:ext uri="{FF2B5EF4-FFF2-40B4-BE49-F238E27FC236}">
                <a16:creationId xmlns="" xmlns:a16="http://schemas.microsoft.com/office/drawing/2014/main" id="{BF27D178-B9F5-4294-ADA1-7FBB7F5B6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85307" y="4473700"/>
            <a:ext cx="986744" cy="98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73" descr="E:\картинки\200px-Coat_of_Arms_of_Altai_Krai.svg.png">
            <a:extLst>
              <a:ext uri="{FF2B5EF4-FFF2-40B4-BE49-F238E27FC236}">
                <a16:creationId xmlns="" xmlns:a16="http://schemas.microsoft.com/office/drawing/2014/main" id="{2C47AA62-98BD-4421-A870-C8A634593E96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015" y="1272872"/>
            <a:ext cx="790980" cy="76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>
            <a:extLst>
              <a:ext uri="{FF2B5EF4-FFF2-40B4-BE49-F238E27FC236}">
                <a16:creationId xmlns="" xmlns:a16="http://schemas.microsoft.com/office/drawing/2014/main" id="{9A6F604D-EABF-49D3-BF7F-6BC15A971E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97" t="9994" r="82176" b="61609"/>
          <a:stretch/>
        </p:blipFill>
        <p:spPr bwMode="auto">
          <a:xfrm>
            <a:off x="290751" y="2827161"/>
            <a:ext cx="613457" cy="100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>
            <a:extLst>
              <a:ext uri="{FF2B5EF4-FFF2-40B4-BE49-F238E27FC236}">
                <a16:creationId xmlns="" xmlns:a16="http://schemas.microsoft.com/office/drawing/2014/main" id="{C566975B-C94F-4E4D-98A4-75D0547D2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37" y="4405211"/>
            <a:ext cx="714936" cy="714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6019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1GDWmO2EeUhg9ExPoFF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1GDWmO2EeUhg9ExPoFFw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Мойбизнес22">
  <a:themeElements>
    <a:clrScheme name="мойбизнес 22">
      <a:dk1>
        <a:srgbClr val="000000"/>
      </a:dk1>
      <a:lt1>
        <a:sysClr val="window" lastClr="FFFFFF"/>
      </a:lt1>
      <a:dk2>
        <a:srgbClr val="696464"/>
      </a:dk2>
      <a:lt2>
        <a:srgbClr val="E9E5DC"/>
      </a:lt2>
      <a:accent1>
        <a:srgbClr val="E04E39"/>
      </a:accent1>
      <a:accent2>
        <a:srgbClr val="623B2A"/>
      </a:accent2>
      <a:accent3>
        <a:srgbClr val="C39367"/>
      </a:accent3>
      <a:accent4>
        <a:srgbClr val="956251"/>
      </a:accent4>
      <a:accent5>
        <a:srgbClr val="918485"/>
      </a:accent5>
      <a:accent6>
        <a:srgbClr val="855D5D"/>
      </a:accent6>
      <a:hlink>
        <a:srgbClr val="002F87"/>
      </a:hlink>
      <a:folHlink>
        <a:srgbClr val="00BE37"/>
      </a:folHlink>
    </a:clrScheme>
    <a:fontScheme name="мойбизнес2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14667</TotalTime>
  <Words>757</Words>
  <Application>Microsoft Office PowerPoint</Application>
  <PresentationFormat>Произвольный</PresentationFormat>
  <Paragraphs>177</Paragraphs>
  <Slides>9</Slides>
  <Notes>9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21" baseType="lpstr">
      <vt:lpstr>Arial</vt:lpstr>
      <vt:lpstr>Arial Black</vt:lpstr>
      <vt:lpstr>Calibri</vt:lpstr>
      <vt:lpstr>DejaVu Sans</vt:lpstr>
      <vt:lpstr>FontAwesome</vt:lpstr>
      <vt:lpstr>Lato</vt:lpstr>
      <vt:lpstr>StarSymbol</vt:lpstr>
      <vt:lpstr>Times New Roman</vt:lpstr>
      <vt:lpstr>Wingdings 2</vt:lpstr>
      <vt:lpstr>Office Theme</vt:lpstr>
      <vt:lpstr>Мойбизнес22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 2 млн. рублей  до 70% от стоимости проекта </vt:lpstr>
      <vt:lpstr>приобретение оборудования: до 15 млн. рублей  до 50% понесенных затрат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PRESS</dc:creator>
  <cp:lastModifiedBy>User513</cp:lastModifiedBy>
  <cp:revision>138</cp:revision>
  <cp:lastPrinted>2022-01-12T03:21:43Z</cp:lastPrinted>
  <dcterms:modified xsi:type="dcterms:W3CDTF">2022-04-29T06:55:12Z</dcterms:modified>
</cp:coreProperties>
</file>